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5" r:id="rId3"/>
    <p:sldId id="269" r:id="rId4"/>
    <p:sldId id="266" r:id="rId5"/>
    <p:sldId id="258" r:id="rId6"/>
    <p:sldId id="281" r:id="rId7"/>
  </p:sldIdLst>
  <p:sldSz cx="12192000" cy="6858000"/>
  <p:notesSz cx="6669088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5FBF"/>
    <a:srgbClr val="A03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128E9498-6141-4207-9ED2-D6E4CD6EEC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0014" tIns="45007" rIns="90014" bIns="45007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9038B75-101F-4639-ABF6-7D7E0300FE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0014" tIns="45007" rIns="90014" bIns="45007" rtlCol="0"/>
          <a:lstStyle>
            <a:lvl1pPr algn="r">
              <a:defRPr sz="1200"/>
            </a:lvl1pPr>
          </a:lstStyle>
          <a:p>
            <a:fld id="{9327414B-AE15-43D4-8082-5E435B8271AD}" type="datetimeFigureOut">
              <a:rPr lang="fi-FI" smtClean="0"/>
              <a:t>20.3.2018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C68A276-FD5E-4542-B1C7-EDC54F55435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889938" cy="495347"/>
          </a:xfrm>
          <a:prstGeom prst="rect">
            <a:avLst/>
          </a:prstGeom>
        </p:spPr>
        <p:txBody>
          <a:bodyPr vert="horz" lIns="90014" tIns="45007" rIns="90014" bIns="45007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DD70F1A-47F3-4219-B9C3-8647772E0E0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77607" y="9377317"/>
            <a:ext cx="2889938" cy="495347"/>
          </a:xfrm>
          <a:prstGeom prst="rect">
            <a:avLst/>
          </a:prstGeom>
        </p:spPr>
        <p:txBody>
          <a:bodyPr vert="horz" lIns="90014" tIns="45007" rIns="90014" bIns="45007" rtlCol="0" anchor="b"/>
          <a:lstStyle>
            <a:lvl1pPr algn="r">
              <a:defRPr sz="1200"/>
            </a:lvl1pPr>
          </a:lstStyle>
          <a:p>
            <a:fld id="{8B7058D3-74C4-4DA8-ABCE-6154826279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0731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4815"/>
          </a:xfrm>
          <a:prstGeom prst="rect">
            <a:avLst/>
          </a:prstGeom>
        </p:spPr>
        <p:txBody>
          <a:bodyPr vert="horz" lIns="90014" tIns="45007" rIns="90014" bIns="45007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4815"/>
          </a:xfrm>
          <a:prstGeom prst="rect">
            <a:avLst/>
          </a:prstGeom>
        </p:spPr>
        <p:txBody>
          <a:bodyPr vert="horz" lIns="90014" tIns="45007" rIns="90014" bIns="45007" rtlCol="0"/>
          <a:lstStyle>
            <a:lvl1pPr algn="r">
              <a:defRPr sz="1200"/>
            </a:lvl1pPr>
          </a:lstStyle>
          <a:p>
            <a:fld id="{7A6AC03F-77BD-43F9-87EC-1157EB643E1E}" type="datetimeFigureOut">
              <a:rPr lang="fi-FI" smtClean="0"/>
              <a:t>20.3.2018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71475" y="1233488"/>
            <a:ext cx="5926138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014" tIns="45007" rIns="90014" bIns="45007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66909" y="4751170"/>
            <a:ext cx="5335270" cy="3887607"/>
          </a:xfrm>
          <a:prstGeom prst="rect">
            <a:avLst/>
          </a:prstGeom>
        </p:spPr>
        <p:txBody>
          <a:bodyPr vert="horz" lIns="90014" tIns="45007" rIns="90014" bIns="45007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7848"/>
            <a:ext cx="2889938" cy="494815"/>
          </a:xfrm>
          <a:prstGeom prst="rect">
            <a:avLst/>
          </a:prstGeom>
        </p:spPr>
        <p:txBody>
          <a:bodyPr vert="horz" lIns="90014" tIns="45007" rIns="90014" bIns="45007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777607" y="9377848"/>
            <a:ext cx="2889938" cy="494815"/>
          </a:xfrm>
          <a:prstGeom prst="rect">
            <a:avLst/>
          </a:prstGeom>
        </p:spPr>
        <p:txBody>
          <a:bodyPr vert="horz" lIns="90014" tIns="45007" rIns="90014" bIns="45007" rtlCol="0" anchor="b"/>
          <a:lstStyle>
            <a:lvl1pPr algn="r">
              <a:defRPr sz="1200"/>
            </a:lvl1pPr>
          </a:lstStyle>
          <a:p>
            <a:fld id="{A7305340-D546-4D82-9F3C-16DE3AC4FF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5176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05340-D546-4D82-9F3C-16DE3AC4FF90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4095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05340-D546-4D82-9F3C-16DE3AC4FF90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5193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05340-D546-4D82-9F3C-16DE3AC4FF90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5073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05340-D546-4D82-9F3C-16DE3AC4FF90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6654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05340-D546-4D82-9F3C-16DE3AC4FF90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75346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05340-D546-4D82-9F3C-16DE3AC4FF90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4571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6AB311A-DA4E-4375-8C2A-FADD90E28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F53CFE5-404F-48A5-8509-200967DEB0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E8F2D5C-0917-4232-B6EE-71D8DEAD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305D-A206-48E3-B2AE-4F5480C4EB88}" type="datetimeFigureOut">
              <a:rPr lang="fi-FI" smtClean="0"/>
              <a:t>20.3.2018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BF3CDD9-32A8-4F33-B38D-DA1B843EF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5FE1B2F-528D-46B8-81C7-1B8AE914A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07B1-A3E6-432A-B3DE-E9553CFE6F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1373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5CAFAD0-4748-46AE-AB8D-D0B3AD12A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BFB0611-49F0-4CDA-B791-900F0010D5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26EE8E8-E092-4A18-B947-9CAA3673A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305D-A206-48E3-B2AE-4F5480C4EB88}" type="datetimeFigureOut">
              <a:rPr lang="fi-FI" smtClean="0"/>
              <a:t>20.3.2018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A59E5EF-AE1A-4631-BB96-CA16B2CC7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7CF588D-04A1-4A3A-BC33-E9E9AB9A5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07B1-A3E6-432A-B3DE-E9553CFE6F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7235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DE8F4538-76C8-452A-BB11-7011D591BD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43E1564-BB02-412D-BD15-B1F6D2F4C8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4D69217-8B1B-4FE6-A10A-9F2462A1D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305D-A206-48E3-B2AE-4F5480C4EB88}" type="datetimeFigureOut">
              <a:rPr lang="fi-FI" smtClean="0"/>
              <a:t>20.3.2018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675A53B-7849-4C2A-A68E-8FDA9A5C9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89204A7-0172-4F4B-8A58-78C96D0C2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07B1-A3E6-432A-B3DE-E9553CFE6F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9278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FB0936C-5674-4AA6-94B9-B8AD58674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D85E4F-66F9-47F3-868C-806270D36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3D38695-E3C1-4611-BDC4-74DB4CABC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305D-A206-48E3-B2AE-4F5480C4EB88}" type="datetimeFigureOut">
              <a:rPr lang="fi-FI" smtClean="0"/>
              <a:t>20.3.2018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968F1E7-F604-491A-A601-13B979629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1DAB2FC-E78C-46F5-8EFA-E00B73139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07B1-A3E6-432A-B3DE-E9553CFE6F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2915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4062E22-7A35-45D1-95FB-8C9F72390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441A3AE-F40D-4BC5-8B44-7E5B41648C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AEFC014-49C6-4F1B-AAF4-927330936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305D-A206-48E3-B2AE-4F5480C4EB88}" type="datetimeFigureOut">
              <a:rPr lang="fi-FI" smtClean="0"/>
              <a:t>20.3.2018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0ADDC3D-5475-43A5-BA87-2F6E5B3BF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0C80EE2-9628-4CCC-9293-BEE9CE1DA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07B1-A3E6-432A-B3DE-E9553CFE6F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4060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06DDAF3-CD44-4ADE-8C18-12EC69381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FD78F07-141D-49CD-9979-2AEBD02B25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FB6C75C-29D4-48D4-BA61-E8797132ED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53996BF-8C72-4B52-B9BD-97464A4F8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305D-A206-48E3-B2AE-4F5480C4EB88}" type="datetimeFigureOut">
              <a:rPr lang="fi-FI" smtClean="0"/>
              <a:t>20.3.2018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1CC95ED-D819-4B74-B25F-E44002C6D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6E448C3-5C44-452F-ACF7-7344D1C9A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07B1-A3E6-432A-B3DE-E9553CFE6F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8971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408442A-85EE-405F-9C8A-26B30D814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267B09B-4D03-4CFD-9FA2-0576D8166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82A410E-977C-42EC-B8D6-DC38D90377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1118845-A089-4536-B230-AF0C50CAF1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AF21030-22DA-401B-B853-244B775632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BDC7081E-43FF-49DA-B2AD-9A92F12D4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305D-A206-48E3-B2AE-4F5480C4EB88}" type="datetimeFigureOut">
              <a:rPr lang="fi-FI" smtClean="0"/>
              <a:t>20.3.2018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C3BA4676-3AA5-4227-B71C-7FD94300D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6D2572C5-0C81-4902-87F1-9A6553E00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07B1-A3E6-432A-B3DE-E9553CFE6F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834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3A6D4F-04EC-4672-92DA-F27759966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DE76439-660F-4883-8310-986595865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305D-A206-48E3-B2AE-4F5480C4EB88}" type="datetimeFigureOut">
              <a:rPr lang="fi-FI" smtClean="0"/>
              <a:t>20.3.2018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7987122-9CB9-434C-94BE-2B175A1E0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51339ED-C7AB-4F2E-B7D9-1BB0515CF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07B1-A3E6-432A-B3DE-E9553CFE6F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679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CF83AB0F-00A5-47BB-BD79-C45A6F937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305D-A206-48E3-B2AE-4F5480C4EB88}" type="datetimeFigureOut">
              <a:rPr lang="fi-FI" smtClean="0"/>
              <a:t>20.3.2018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8279914-8557-4D6C-9690-31966E612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EB8BA94F-4188-4C72-B69D-063F5EC52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07B1-A3E6-432A-B3DE-E9553CFE6F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9516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6A8CFB3-0AE3-4F07-8823-5121C94DA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B1805E7-ABB2-4621-B2F3-7484C8269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84697DD-680E-435C-902D-72FA24AF60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BA18841-DAE2-492C-9DBD-BD739A24D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305D-A206-48E3-B2AE-4F5480C4EB88}" type="datetimeFigureOut">
              <a:rPr lang="fi-FI" smtClean="0"/>
              <a:t>20.3.2018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4A0FD56-BDE0-425D-9E94-71690E5FD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4B1E599-EAEC-4922-8A86-703EB2ABE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07B1-A3E6-432A-B3DE-E9553CFE6F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0653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53B3226-F523-4CDF-A656-4CF80D9DF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5BCA8912-9134-4FB1-BEB6-B8C6BC97E9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D49E750-FAD4-4EFC-ADBF-B712687892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E850FE9-58D3-40EB-971D-F73DEAF38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305D-A206-48E3-B2AE-4F5480C4EB88}" type="datetimeFigureOut">
              <a:rPr lang="fi-FI" smtClean="0"/>
              <a:t>20.3.2018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6A7B568-7459-486B-BE27-59B7BBA9D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15D6B14-0AD4-49F7-9DF6-3030EACD9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07B1-A3E6-432A-B3DE-E9553CFE6F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9339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450948C-54B9-4659-871E-332A4758B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CC76E25-09C4-48B6-BB21-4CC41E8722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182A955-18C4-47A0-82BE-BA41F6E19E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4305D-A206-48E3-B2AE-4F5480C4EB88}" type="datetimeFigureOut">
              <a:rPr lang="fi-FI" smtClean="0"/>
              <a:t>20.3.2018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F658542-6C82-4F9E-9410-3878A949C9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03421E7-92BE-4D79-B9D0-6F1ED9713E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07B1-A3E6-432A-B3DE-E9553CFE6F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3407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entria.fi/lumoava" TargetMode="External"/><Relationship Id="rId4" Type="http://schemas.openxmlformats.org/officeDocument/2006/relationships/hyperlink" Target="mailto:minna.koivula@centria.f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, joka sisältää kohteen clipart-kuva&#10;&#10;Kuvaus luotu, erittäin korkea luotettavuus">
            <a:extLst>
              <a:ext uri="{FF2B5EF4-FFF2-40B4-BE49-F238E27FC236}">
                <a16:creationId xmlns:a16="http://schemas.microsoft.com/office/drawing/2014/main" id="{D5E36E4B-3861-4D87-83DB-F94F0F7AACB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058" y="653144"/>
            <a:ext cx="7420248" cy="210668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BF4E720-B899-4B54-AF5D-8003B0946F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63349"/>
            <a:ext cx="11874137" cy="3023230"/>
          </a:xfrm>
        </p:spPr>
        <p:txBody>
          <a:bodyPr>
            <a:normAutofit/>
          </a:bodyPr>
          <a:lstStyle/>
          <a:p>
            <a:r>
              <a:rPr lang="fi-FI" sz="4000" b="1" dirty="0" smtClean="0"/>
              <a:t>Luovat </a:t>
            </a:r>
            <a:r>
              <a:rPr lang="fi-FI" sz="4000" b="1" dirty="0"/>
              <a:t>menetelmät osallisuuden ja osaamisen </a:t>
            </a:r>
            <a:r>
              <a:rPr lang="fi-FI" sz="4000" b="1" dirty="0" smtClean="0"/>
              <a:t>tukena</a:t>
            </a:r>
            <a:br>
              <a:rPr lang="fi-FI" sz="4000" b="1" dirty="0" smtClean="0"/>
            </a:br>
            <a:r>
              <a:rPr lang="fi-FI" sz="4400" b="1" dirty="0" smtClean="0"/>
              <a:t> </a:t>
            </a:r>
            <a:r>
              <a:rPr lang="fi-FI" sz="4000" dirty="0"/>
              <a:t/>
            </a:r>
            <a:br>
              <a:rPr lang="fi-FI" sz="4000" dirty="0"/>
            </a:br>
            <a:r>
              <a:rPr lang="fi-FI" sz="4000" dirty="0"/>
              <a:t/>
            </a:r>
            <a:br>
              <a:rPr lang="fi-FI" sz="4000" dirty="0"/>
            </a:br>
            <a:endParaRPr lang="fi-FI" sz="3100" dirty="0">
              <a:latin typeface="Arimo" panose="020B0604020202020204"/>
            </a:endParaRP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F47CFC7-000C-49E8-AECA-117C64504F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0800000" flipV="1">
            <a:off x="1393438" y="6695762"/>
            <a:ext cx="9426806" cy="162237"/>
          </a:xfrm>
        </p:spPr>
        <p:txBody>
          <a:bodyPr>
            <a:normAutofit fontScale="25000" lnSpcReduction="20000"/>
          </a:bodyPr>
          <a:lstStyle/>
          <a:p>
            <a:endParaRPr lang="fi-FI" dirty="0">
              <a:solidFill>
                <a:schemeClr val="bg2"/>
              </a:solidFill>
              <a:latin typeface="Arimo" panose="020B0604020202020204"/>
            </a:endParaRPr>
          </a:p>
        </p:txBody>
      </p:sp>
      <p:sp>
        <p:nvSpPr>
          <p:cNvPr id="9" name="Suorakulmio 8"/>
          <p:cNvSpPr/>
          <p:nvPr/>
        </p:nvSpPr>
        <p:spPr>
          <a:xfrm>
            <a:off x="300446" y="195943"/>
            <a:ext cx="11573691" cy="6296297"/>
          </a:xfrm>
          <a:prstGeom prst="rect">
            <a:avLst/>
          </a:prstGeom>
          <a:noFill/>
          <a:ln w="47625" cap="flat" cmpd="sng" algn="ctr">
            <a:gradFill>
              <a:gsLst>
                <a:gs pos="0">
                  <a:srgbClr val="7030A0"/>
                </a:gs>
                <a:gs pos="37000">
                  <a:srgbClr val="00B0F0"/>
                </a:gs>
                <a:gs pos="65000">
                  <a:srgbClr val="4472C4">
                    <a:lumMod val="45000"/>
                    <a:lumOff val="55000"/>
                  </a:srgbClr>
                </a:gs>
                <a:gs pos="92000">
                  <a:srgbClr val="DF63B3"/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6663" y="4667229"/>
            <a:ext cx="1780186" cy="1054699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82776" y="4847076"/>
            <a:ext cx="1804572" cy="695004"/>
          </a:xfrm>
          <a:prstGeom prst="rect">
            <a:avLst/>
          </a:prstGeom>
        </p:spPr>
      </p:pic>
      <p:pic>
        <p:nvPicPr>
          <p:cNvPr id="7" name="Kuva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37152" y="4560260"/>
            <a:ext cx="999831" cy="1194920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83555" y="4901945"/>
            <a:ext cx="1755800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55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4D213AE-CC84-4CD4-82B2-5A34E8B7C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err="1"/>
              <a:t>LUmOaVA</a:t>
            </a:r>
            <a:r>
              <a:rPr lang="fi-FI" b="1" dirty="0"/>
              <a:t>-hankkeessa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2A1B863-B92E-4E7F-9D19-40387C10F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1555"/>
            <a:ext cx="10515600" cy="4115407"/>
          </a:xfrm>
        </p:spPr>
        <p:txBody>
          <a:bodyPr>
            <a:normAutofit fontScale="92500" lnSpcReduction="10000"/>
          </a:bodyPr>
          <a:lstStyle/>
          <a:p>
            <a:r>
              <a:rPr lang="fi-FI" dirty="0" smtClean="0"/>
              <a:t>Tuetaan </a:t>
            </a:r>
            <a:r>
              <a:rPr lang="fi-FI" b="1" dirty="0"/>
              <a:t>osallisuutta</a:t>
            </a:r>
            <a:r>
              <a:rPr lang="fi-FI" dirty="0"/>
              <a:t> ja </a:t>
            </a:r>
            <a:r>
              <a:rPr lang="fi-FI" b="1" dirty="0"/>
              <a:t>osaamisen tunnistamista </a:t>
            </a:r>
            <a:r>
              <a:rPr lang="fi-FI" dirty="0" smtClean="0"/>
              <a:t>luovien </a:t>
            </a:r>
            <a:r>
              <a:rPr lang="fi-FI" dirty="0"/>
              <a:t>menetelmien avulla</a:t>
            </a:r>
          </a:p>
          <a:p>
            <a:r>
              <a:rPr lang="fi-FI" dirty="0"/>
              <a:t>Tavoitteena on etsiä uusia toimintamalleja </a:t>
            </a:r>
            <a:r>
              <a:rPr lang="fi-FI" b="1" dirty="0"/>
              <a:t>heikoimmassa</a:t>
            </a:r>
            <a:r>
              <a:rPr lang="fi-FI" dirty="0"/>
              <a:t> </a:t>
            </a:r>
            <a:r>
              <a:rPr lang="fi-FI" b="1" dirty="0"/>
              <a:t>työmarkkinatilanteessa</a:t>
            </a:r>
            <a:r>
              <a:rPr lang="fi-FI" dirty="0"/>
              <a:t> olevien toimintakyvyn parantamiseen</a:t>
            </a:r>
          </a:p>
          <a:p>
            <a:r>
              <a:rPr lang="fi-FI" dirty="0"/>
              <a:t>Keskeistä hankkeessa on oman osaamisen oivaltaminen, sanoittaminen ja kuvaaminen </a:t>
            </a:r>
            <a:r>
              <a:rPr lang="fi-FI" b="1" dirty="0"/>
              <a:t>luovia menetelmiä </a:t>
            </a:r>
            <a:r>
              <a:rPr lang="fi-FI" dirty="0"/>
              <a:t>hyödyntämällä</a:t>
            </a:r>
          </a:p>
          <a:p>
            <a:r>
              <a:rPr lang="fi-FI" dirty="0"/>
              <a:t>Hankkeessa kehitetään </a:t>
            </a:r>
            <a:r>
              <a:rPr lang="fi-FI" b="1" dirty="0"/>
              <a:t>Elävä Portfolio</a:t>
            </a:r>
            <a:r>
              <a:rPr lang="fi-FI" dirty="0"/>
              <a:t>-malli oman osaamisen tarkastelemiseen ja sen esille tuomiseen</a:t>
            </a:r>
          </a:p>
          <a:p>
            <a:r>
              <a:rPr lang="fi-FI" dirty="0"/>
              <a:t>Kehittämistyössä on mukana </a:t>
            </a:r>
            <a:r>
              <a:rPr lang="fi-FI" b="1" dirty="0"/>
              <a:t>kehittäjäasiakkaita</a:t>
            </a:r>
            <a:r>
              <a:rPr lang="fi-FI" dirty="0"/>
              <a:t>, jotka osallistuvat </a:t>
            </a:r>
            <a:r>
              <a:rPr lang="fi-FI" dirty="0" err="1"/>
              <a:t>LUmOaVA</a:t>
            </a:r>
            <a:r>
              <a:rPr lang="fi-FI" dirty="0"/>
              <a:t>-hankkeen työpajoihin</a:t>
            </a:r>
          </a:p>
        </p:txBody>
      </p:sp>
      <p:sp>
        <p:nvSpPr>
          <p:cNvPr id="6" name="Suorakulmio 5"/>
          <p:cNvSpPr/>
          <p:nvPr/>
        </p:nvSpPr>
        <p:spPr>
          <a:xfrm>
            <a:off x="300446" y="195943"/>
            <a:ext cx="11573691" cy="6296297"/>
          </a:xfrm>
          <a:prstGeom prst="rect">
            <a:avLst/>
          </a:prstGeom>
          <a:noFill/>
          <a:ln w="25400" cap="flat" cmpd="sng" algn="ctr">
            <a:gradFill>
              <a:gsLst>
                <a:gs pos="0">
                  <a:srgbClr val="7030A0"/>
                </a:gs>
                <a:gs pos="37000">
                  <a:srgbClr val="00B0F0"/>
                </a:gs>
                <a:gs pos="65000">
                  <a:srgbClr val="4472C4">
                    <a:lumMod val="45000"/>
                    <a:lumOff val="55000"/>
                  </a:srgbClr>
                </a:gs>
                <a:gs pos="92000">
                  <a:srgbClr val="DF63B3"/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/>
          </a:p>
        </p:txBody>
      </p:sp>
      <p:pic>
        <p:nvPicPr>
          <p:cNvPr id="5" name="Kuva 4" descr="Kuva, joka sisältää kohteen clipart-kuva&#10;&#10;Kuvaus luotu, erittäin korkea luotettavuus">
            <a:extLst>
              <a:ext uri="{FF2B5EF4-FFF2-40B4-BE49-F238E27FC236}">
                <a16:creationId xmlns:a16="http://schemas.microsoft.com/office/drawing/2014/main" id="{D5E36E4B-3861-4D87-83DB-F94F0F7AACBC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667"/>
          <a:stretch/>
        </p:blipFill>
        <p:spPr>
          <a:xfrm>
            <a:off x="10834577" y="5450596"/>
            <a:ext cx="1357423" cy="14465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460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84DB772-4AC8-40C4-A933-1C06D7844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LUmOaVA</a:t>
            </a:r>
            <a:r>
              <a:rPr lang="fi-FI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– hanke 15.8.2017-31.12.2019</a:t>
            </a:r>
            <a:endParaRPr lang="fi-FI" dirty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DC348BC-CE91-4A8B-9AFE-D23FC3047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600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Ratkaisukeskeinen </a:t>
            </a:r>
            <a:r>
              <a:rPr lang="fi-FI" sz="26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viitekehys, narratiivinen lähestymistapa</a:t>
            </a:r>
          </a:p>
          <a:p>
            <a:r>
              <a:rPr lang="fi-FI" sz="2600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Kehittämistyössä </a:t>
            </a:r>
            <a:r>
              <a:rPr lang="fi-FI" sz="2600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ajatuksena taidemuodosta kohti </a:t>
            </a:r>
            <a:r>
              <a:rPr lang="fi-FI" sz="2600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monitaidetyöskentelyä</a:t>
            </a:r>
          </a:p>
          <a:p>
            <a:r>
              <a:rPr lang="fi-FI" sz="2600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Kehittäjäasiakkaat tärkeässä roolissa kehittämistyössä</a:t>
            </a:r>
          </a:p>
          <a:p>
            <a:r>
              <a:rPr lang="fi-FI" sz="2600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Opiskelija yhteistyö</a:t>
            </a:r>
          </a:p>
          <a:p>
            <a:pPr marL="0" indent="0">
              <a:buNone/>
            </a:pPr>
            <a:endParaRPr lang="fi-FI" sz="3200" dirty="0" smtClean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pPr marL="457200" lvl="1" indent="0" algn="ctr">
              <a:buNone/>
            </a:pPr>
            <a:r>
              <a:rPr lang="fi-FI" sz="2000" i="1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”Luovat menetelmät soittavat meissä säveliä, </a:t>
            </a:r>
          </a:p>
          <a:p>
            <a:pPr marL="457200" lvl="1" indent="0" algn="ctr">
              <a:buNone/>
            </a:pPr>
            <a:r>
              <a:rPr lang="fi-FI" sz="2000" i="1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jotka eivät puheella soi”</a:t>
            </a:r>
            <a:endParaRPr lang="fi-FI" sz="2000" i="1" dirty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endParaRPr lang="fi-FI" sz="2000" dirty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endParaRPr lang="fi-FI" sz="3200" dirty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pPr marL="0" indent="0">
              <a:buNone/>
            </a:pPr>
            <a:endParaRPr lang="fi-FI" sz="3200" dirty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</p:txBody>
      </p:sp>
      <p:sp>
        <p:nvSpPr>
          <p:cNvPr id="6" name="Suorakulmio 5"/>
          <p:cNvSpPr/>
          <p:nvPr/>
        </p:nvSpPr>
        <p:spPr>
          <a:xfrm>
            <a:off x="300446" y="195943"/>
            <a:ext cx="11573691" cy="6296297"/>
          </a:xfrm>
          <a:prstGeom prst="rect">
            <a:avLst/>
          </a:prstGeom>
          <a:noFill/>
          <a:ln w="25400" cap="flat" cmpd="sng" algn="ctr">
            <a:gradFill>
              <a:gsLst>
                <a:gs pos="0">
                  <a:srgbClr val="7030A0"/>
                </a:gs>
                <a:gs pos="37000">
                  <a:srgbClr val="00B0F0"/>
                </a:gs>
                <a:gs pos="65000">
                  <a:srgbClr val="4472C4">
                    <a:lumMod val="45000"/>
                    <a:lumOff val="55000"/>
                  </a:srgbClr>
                </a:gs>
                <a:gs pos="92000">
                  <a:srgbClr val="DF63B3"/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/>
          </a:p>
        </p:txBody>
      </p:sp>
      <p:pic>
        <p:nvPicPr>
          <p:cNvPr id="5" name="Kuva 4" descr="Kuva, joka sisältää kohteen clipart-kuva&#10;&#10;Kuvaus luotu, erittäin korkea luotettavuus">
            <a:extLst>
              <a:ext uri="{FF2B5EF4-FFF2-40B4-BE49-F238E27FC236}">
                <a16:creationId xmlns:a16="http://schemas.microsoft.com/office/drawing/2014/main" id="{D5E36E4B-3861-4D87-83DB-F94F0F7AACBC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667"/>
          <a:stretch/>
        </p:blipFill>
        <p:spPr>
          <a:xfrm>
            <a:off x="10834577" y="5411407"/>
            <a:ext cx="1357423" cy="14465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2165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FE4CD34-AAB3-491C-9FBD-1802C723D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LUmOaVA</a:t>
            </a:r>
            <a:r>
              <a:rPr lang="fi-FI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- työpajoissa</a:t>
            </a:r>
          </a:p>
        </p:txBody>
      </p:sp>
      <p:sp>
        <p:nvSpPr>
          <p:cNvPr id="6" name="Suorakulmio 5"/>
          <p:cNvSpPr/>
          <p:nvPr/>
        </p:nvSpPr>
        <p:spPr>
          <a:xfrm>
            <a:off x="300446" y="130629"/>
            <a:ext cx="11573691" cy="6296297"/>
          </a:xfrm>
          <a:prstGeom prst="rect">
            <a:avLst/>
          </a:prstGeom>
          <a:noFill/>
          <a:ln w="25400" cap="flat" cmpd="sng" algn="ctr">
            <a:gradFill>
              <a:gsLst>
                <a:gs pos="0">
                  <a:srgbClr val="7030A0"/>
                </a:gs>
                <a:gs pos="37000">
                  <a:srgbClr val="00B0F0"/>
                </a:gs>
                <a:gs pos="65000">
                  <a:srgbClr val="4472C4">
                    <a:lumMod val="45000"/>
                    <a:lumOff val="55000"/>
                  </a:srgbClr>
                </a:gs>
                <a:gs pos="92000">
                  <a:srgbClr val="DF63B3"/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/>
          </a:p>
        </p:txBody>
      </p:sp>
      <p:pic>
        <p:nvPicPr>
          <p:cNvPr id="5" name="Kuva 4" descr="Kuva, joka sisältää kohteen sisä, seinä&#10;&#10;Kuvaus luotu, erittäin korkea luotettavuus">
            <a:extLst>
              <a:ext uri="{FF2B5EF4-FFF2-40B4-BE49-F238E27FC236}">
                <a16:creationId xmlns:a16="http://schemas.microsoft.com/office/drawing/2014/main" id="{B635EAF3-695A-4A39-AA39-22EF77B1DAF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4918" y="4493899"/>
            <a:ext cx="1757082" cy="23641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1996906-8768-41F0-9BC8-8942F92FC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Työskentelyn </a:t>
            </a:r>
            <a:r>
              <a:rPr lang="fi-FI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lähtökohtana on turvallinen, hyväksyttävä ja luottamuksellinen ilmapiiri</a:t>
            </a:r>
          </a:p>
          <a:p>
            <a:r>
              <a:rPr lang="fi-FI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Etsitään uusia ja vaihtoehtoisia tapoja olla kosketuksissa itseen ja ympäristöön</a:t>
            </a:r>
          </a:p>
          <a:p>
            <a:r>
              <a:rPr lang="fi-FI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Työskentely tapahtuu ryhmässä tai yksilöohjauksessa, niin toiminnallisesti kuin keskustellen, hyödyntäen monitaiteellisia menetelmiä</a:t>
            </a:r>
          </a:p>
        </p:txBody>
      </p:sp>
    </p:spTree>
    <p:extLst>
      <p:ext uri="{BB962C8B-B14F-4D97-AF65-F5344CB8AC3E}">
        <p14:creationId xmlns:p14="http://schemas.microsoft.com/office/powerpoint/2010/main" val="39121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CF2D9B7-3BF4-4AE6-9FAC-D5AC307C6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Elävä </a:t>
            </a:r>
            <a:r>
              <a:rPr lang="fi-FI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Portfolio </a:t>
            </a:r>
            <a:r>
              <a:rPr lang="fi-FI" sz="2800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–oman osaamisen tunnistamisen prosessi</a:t>
            </a:r>
            <a:endParaRPr lang="fi-FI" sz="2800" dirty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</p:txBody>
      </p:sp>
      <p:sp>
        <p:nvSpPr>
          <p:cNvPr id="5" name="Suorakulmio 4"/>
          <p:cNvSpPr/>
          <p:nvPr/>
        </p:nvSpPr>
        <p:spPr>
          <a:xfrm>
            <a:off x="300446" y="195943"/>
            <a:ext cx="11573691" cy="6296297"/>
          </a:xfrm>
          <a:prstGeom prst="rect">
            <a:avLst/>
          </a:prstGeom>
          <a:noFill/>
          <a:ln w="25400" cap="flat" cmpd="sng" algn="ctr">
            <a:gradFill>
              <a:gsLst>
                <a:gs pos="0">
                  <a:srgbClr val="7030A0"/>
                </a:gs>
                <a:gs pos="37000">
                  <a:srgbClr val="00B0F0"/>
                </a:gs>
                <a:gs pos="65000">
                  <a:srgbClr val="4472C4">
                    <a:lumMod val="45000"/>
                    <a:lumOff val="55000"/>
                  </a:srgbClr>
                </a:gs>
                <a:gs pos="92000">
                  <a:srgbClr val="DF63B3"/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/>
          </a:p>
        </p:txBody>
      </p:sp>
      <p:pic>
        <p:nvPicPr>
          <p:cNvPr id="4" name="Kuva 3" descr="Kuva, joka sisältää kohteen sisä, seinä&#10;&#10;Kuvaus luotu, erittäin korkea luotettavuus">
            <a:extLst>
              <a:ext uri="{FF2B5EF4-FFF2-40B4-BE49-F238E27FC236}">
                <a16:creationId xmlns:a16="http://schemas.microsoft.com/office/drawing/2014/main" id="{30DE94C8-BDEA-4CBA-99F4-EC947255DCD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3007" y="3077409"/>
            <a:ext cx="2838994" cy="38197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2B5F313-8533-4232-B626-77F76A09F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47158"/>
            <a:ext cx="10515600" cy="4351338"/>
          </a:xfrm>
        </p:spPr>
        <p:txBody>
          <a:bodyPr>
            <a:normAutofit/>
          </a:bodyPr>
          <a:lstStyle/>
          <a:p>
            <a:r>
              <a:rPr lang="fi-FI" sz="3200" dirty="0" smtClean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Jokaisen ihmisen tarina on ainutlaatuinen</a:t>
            </a:r>
          </a:p>
          <a:p>
            <a:r>
              <a:rPr lang="fi-FI" sz="3200" dirty="0" smtClean="0"/>
              <a:t>Oman </a:t>
            </a:r>
            <a:r>
              <a:rPr lang="fi-FI" sz="3200" dirty="0"/>
              <a:t>osaamisen tarkastelemiseen ja sen esille </a:t>
            </a:r>
            <a:r>
              <a:rPr lang="fi-FI" sz="3200" dirty="0" smtClean="0"/>
              <a:t>tuomiseen monitaidetyöskentelyn avulla</a:t>
            </a:r>
          </a:p>
          <a:p>
            <a:pPr lvl="1"/>
            <a:r>
              <a:rPr lang="fi-FI" sz="2800" dirty="0" smtClean="0"/>
              <a:t>Musiikki			</a:t>
            </a:r>
          </a:p>
          <a:p>
            <a:pPr lvl="1"/>
            <a:r>
              <a:rPr lang="fi-FI" sz="2800" dirty="0" smtClean="0"/>
              <a:t>Kuvataide</a:t>
            </a:r>
          </a:p>
          <a:p>
            <a:pPr lvl="1"/>
            <a:r>
              <a:rPr lang="fi-FI" sz="2800" dirty="0" smtClean="0"/>
              <a:t>Sanataide</a:t>
            </a:r>
          </a:p>
          <a:p>
            <a:pPr lvl="1"/>
            <a:r>
              <a:rPr lang="fi-FI" sz="2800" dirty="0" smtClean="0"/>
              <a:t>Draama </a:t>
            </a:r>
          </a:p>
          <a:p>
            <a:pPr marL="457200" lvl="1" indent="0">
              <a:buNone/>
            </a:pPr>
            <a:r>
              <a:rPr lang="fi-FI" sz="2000" i="1" dirty="0" smtClean="0"/>
              <a:t>				</a:t>
            </a:r>
          </a:p>
          <a:p>
            <a:endParaRPr lang="fi-FI" sz="3200" dirty="0"/>
          </a:p>
          <a:p>
            <a:endParaRPr lang="fi-FI" dirty="0" smtClean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endParaRPr lang="fi-FI" dirty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endParaRPr lang="fi-FI" dirty="0">
              <a:solidFill>
                <a:srgbClr val="FF0000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</p:txBody>
      </p:sp>
      <p:pic>
        <p:nvPicPr>
          <p:cNvPr id="8" name="Kuva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57011" y="3077409"/>
            <a:ext cx="5304996" cy="3046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24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uva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8943" y="446492"/>
            <a:ext cx="3988078" cy="320031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BF4E720-B899-4B54-AF5D-8003B0946F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flipH="1" flipV="1">
            <a:off x="661292" y="2743201"/>
            <a:ext cx="45719" cy="49876"/>
          </a:xfrm>
        </p:spPr>
        <p:txBody>
          <a:bodyPr>
            <a:normAutofit fontScale="90000"/>
          </a:bodyPr>
          <a:lstStyle/>
          <a:p>
            <a:r>
              <a:rPr lang="fi-FI" dirty="0" smtClean="0">
                <a:solidFill>
                  <a:schemeClr val="bg1"/>
                </a:solidFill>
              </a:rPr>
              <a:t>l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11" name="Suorakulmio 10"/>
          <p:cNvSpPr/>
          <p:nvPr/>
        </p:nvSpPr>
        <p:spPr>
          <a:xfrm>
            <a:off x="300446" y="195943"/>
            <a:ext cx="11573691" cy="6296297"/>
          </a:xfrm>
          <a:prstGeom prst="rect">
            <a:avLst/>
          </a:prstGeom>
          <a:noFill/>
          <a:ln w="47625" cap="flat" cmpd="sng" algn="ctr">
            <a:gradFill>
              <a:gsLst>
                <a:gs pos="0">
                  <a:srgbClr val="7030A0"/>
                </a:gs>
                <a:gs pos="37000">
                  <a:srgbClr val="00B0F0"/>
                </a:gs>
                <a:gs pos="65000">
                  <a:srgbClr val="4472C4">
                    <a:lumMod val="45000"/>
                    <a:lumOff val="55000"/>
                  </a:srgbClr>
                </a:gs>
                <a:gs pos="92000">
                  <a:srgbClr val="DF63B3"/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/>
          </a:p>
        </p:txBody>
      </p:sp>
      <p:sp>
        <p:nvSpPr>
          <p:cNvPr id="3" name="Tekstiruutu 2"/>
          <p:cNvSpPr txBox="1"/>
          <p:nvPr/>
        </p:nvSpPr>
        <p:spPr>
          <a:xfrm>
            <a:off x="4536804" y="1983318"/>
            <a:ext cx="54115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mo"/>
              </a:rPr>
              <a:t>Kiitos, </a:t>
            </a:r>
            <a:endParaRPr lang="fi-FI" sz="36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mo"/>
            </a:endParaRPr>
          </a:p>
          <a:p>
            <a:pPr algn="ctr"/>
            <a:r>
              <a:rPr lang="fi-FI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mo"/>
              </a:rPr>
              <a:t>lumoavaa </a:t>
            </a:r>
          </a:p>
          <a:p>
            <a:pPr algn="ctr"/>
            <a:r>
              <a:rPr lang="fi-FI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mo"/>
              </a:rPr>
              <a:t>päivää sinulle!</a:t>
            </a:r>
          </a:p>
        </p:txBody>
      </p:sp>
      <p:sp>
        <p:nvSpPr>
          <p:cNvPr id="16" name="Tekstiruutu 15"/>
          <p:cNvSpPr txBox="1"/>
          <p:nvPr/>
        </p:nvSpPr>
        <p:spPr>
          <a:xfrm>
            <a:off x="2465294" y="4074141"/>
            <a:ext cx="997771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dirty="0" smtClean="0"/>
              <a:t>Minna Koivula</a:t>
            </a:r>
          </a:p>
          <a:p>
            <a:r>
              <a:rPr lang="fi-FI" dirty="0" err="1" smtClean="0"/>
              <a:t>LUmOaVA</a:t>
            </a:r>
            <a:r>
              <a:rPr lang="fi-FI" dirty="0" smtClean="0"/>
              <a:t>-hanke				Centria-ammattikorkeakoulu</a:t>
            </a:r>
            <a:endParaRPr lang="fi-FI" dirty="0"/>
          </a:p>
          <a:p>
            <a:r>
              <a:rPr lang="fi-FI" dirty="0" smtClean="0"/>
              <a:t>TKI-asiantuntija				Talonpojankatu 2</a:t>
            </a:r>
            <a:endParaRPr lang="fi-FI" dirty="0"/>
          </a:p>
          <a:p>
            <a:r>
              <a:rPr lang="fi-FI" dirty="0"/>
              <a:t>p. </a:t>
            </a:r>
            <a:r>
              <a:rPr lang="fi-FI" dirty="0" smtClean="0"/>
              <a:t>0447250771				67100 Kokkola</a:t>
            </a:r>
            <a:endParaRPr lang="fi-FI" dirty="0"/>
          </a:p>
          <a:p>
            <a:r>
              <a:rPr lang="fi-FI" dirty="0" smtClean="0">
                <a:hlinkClick r:id="rId4"/>
              </a:rPr>
              <a:t>minna.koivula@centria.fi</a:t>
            </a:r>
            <a:r>
              <a:rPr lang="fi-FI" dirty="0" smtClean="0"/>
              <a:t>			</a:t>
            </a:r>
            <a:r>
              <a:rPr lang="fi-FI" dirty="0" smtClean="0">
                <a:hlinkClick r:id="rId5"/>
              </a:rPr>
              <a:t>www.centria.fi/lumoava</a:t>
            </a:r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0549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</TotalTime>
  <Words>164</Words>
  <Application>Microsoft Office PowerPoint</Application>
  <PresentationFormat>Laajakuva</PresentationFormat>
  <Paragraphs>46</Paragraphs>
  <Slides>6</Slides>
  <Notes>6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1" baseType="lpstr">
      <vt:lpstr>Arial</vt:lpstr>
      <vt:lpstr>Arimo</vt:lpstr>
      <vt:lpstr>Calibri</vt:lpstr>
      <vt:lpstr>Calibri Light</vt:lpstr>
      <vt:lpstr>Office-teema</vt:lpstr>
      <vt:lpstr>Luovat menetelmät osallisuuden ja osaamisen tukena    </vt:lpstr>
      <vt:lpstr>LUmOaVA-hankkeessa</vt:lpstr>
      <vt:lpstr>LUmOaVA – hanke 15.8.2017-31.12.2019</vt:lpstr>
      <vt:lpstr>LUmOaVA - työpajoissa</vt:lpstr>
      <vt:lpstr>Elävä Portfolio –oman osaamisen tunnistamisen prosessi</vt:lpstr>
      <vt:lpstr>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Ohjausryhmäkokous</dc:title>
  <dc:creator>Omistaja</dc:creator>
  <cp:lastModifiedBy>Minna Koivula</cp:lastModifiedBy>
  <cp:revision>62</cp:revision>
  <cp:lastPrinted>2018-01-22T15:10:53Z</cp:lastPrinted>
  <dcterms:created xsi:type="dcterms:W3CDTF">2017-12-11T11:52:40Z</dcterms:created>
  <dcterms:modified xsi:type="dcterms:W3CDTF">2018-03-20T05:55:21Z</dcterms:modified>
</cp:coreProperties>
</file>