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4"/>
    <p:sldMasterId id="2147483672" r:id="rId5"/>
    <p:sldMasterId id="2147483759" r:id="rId6"/>
  </p:sldMasterIdLst>
  <p:notesMasterIdLst>
    <p:notesMasterId r:id="rId35"/>
  </p:notesMasterIdLst>
  <p:sldIdLst>
    <p:sldId id="293" r:id="rId7"/>
    <p:sldId id="314" r:id="rId8"/>
    <p:sldId id="302" r:id="rId9"/>
    <p:sldId id="303" r:id="rId10"/>
    <p:sldId id="265" r:id="rId11"/>
    <p:sldId id="269" r:id="rId12"/>
    <p:sldId id="497" r:id="rId13"/>
    <p:sldId id="495" r:id="rId14"/>
    <p:sldId id="521" r:id="rId15"/>
    <p:sldId id="524" r:id="rId16"/>
    <p:sldId id="526" r:id="rId17"/>
    <p:sldId id="522" r:id="rId18"/>
    <p:sldId id="523" r:id="rId19"/>
    <p:sldId id="527" r:id="rId20"/>
    <p:sldId id="529" r:id="rId21"/>
    <p:sldId id="528" r:id="rId22"/>
    <p:sldId id="530" r:id="rId23"/>
    <p:sldId id="514" r:id="rId24"/>
    <p:sldId id="515" r:id="rId25"/>
    <p:sldId id="309" r:id="rId26"/>
    <p:sldId id="305" r:id="rId27"/>
    <p:sldId id="533" r:id="rId28"/>
    <p:sldId id="310" r:id="rId29"/>
    <p:sldId id="311" r:id="rId30"/>
    <p:sldId id="532" r:id="rId31"/>
    <p:sldId id="534" r:id="rId32"/>
    <p:sldId id="312" r:id="rId33"/>
    <p:sldId id="531" r:id="rId34"/>
  </p:sldIdLst>
  <p:sldSz cx="12192000" cy="6858000"/>
  <p:notesSz cx="7099300" cy="10234613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63F"/>
    <a:srgbClr val="EEEFEE"/>
    <a:srgbClr val="002957"/>
    <a:srgbClr val="C29A5B"/>
    <a:srgbClr val="C7C9C8"/>
    <a:srgbClr val="4472C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94892" autoAdjust="0"/>
  </p:normalViewPr>
  <p:slideViewPr>
    <p:cSldViewPr snapToGrid="0">
      <p:cViewPr varScale="1">
        <p:scale>
          <a:sx n="61" d="100"/>
          <a:sy n="61" d="100"/>
        </p:scale>
        <p:origin x="72" y="17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390" tIns="47695" rIns="95390" bIns="47695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390" tIns="47695" rIns="95390" bIns="47695" rtlCol="0"/>
          <a:lstStyle>
            <a:lvl1pPr algn="r">
              <a:defRPr sz="1300"/>
            </a:lvl1pPr>
          </a:lstStyle>
          <a:p>
            <a:fld id="{156D38F9-4E20-4F3E-A8D0-6979E929AD53}" type="datetimeFigureOut">
              <a:rPr lang="fi-FI" smtClean="0"/>
              <a:t>9.11.2023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7938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0" tIns="47695" rIns="95390" bIns="47695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5390" tIns="47695" rIns="95390" bIns="47695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5390" tIns="47695" rIns="95390" bIns="47695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5390" tIns="47695" rIns="95390" bIns="47695" rtlCol="0" anchor="b"/>
          <a:lstStyle>
            <a:lvl1pPr algn="r">
              <a:defRPr sz="1300"/>
            </a:lvl1pPr>
          </a:lstStyle>
          <a:p>
            <a:fld id="{53C8EC18-F458-4DE8-934C-40545509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9235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8EC18-F458-4DE8-934C-405455099E66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8454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116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957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6038" y="741363"/>
            <a:ext cx="6577012" cy="3700462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0102E-79C3-4096-983E-24B268FEF12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697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6038" y="741363"/>
            <a:ext cx="6577012" cy="3700462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0102E-79C3-4096-983E-24B268FEF12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873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418179C-5907-483D-B014-A713E957A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819" b="12863"/>
          <a:stretch/>
        </p:blipFill>
        <p:spPr>
          <a:xfrm>
            <a:off x="15752" y="0"/>
            <a:ext cx="12176248" cy="3922350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0" y="3921543"/>
            <a:ext cx="12192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92B32D6D-B968-46CC-B2BD-EFDE0DBDE467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AF9E3E92-A9A3-47C2-8887-B10AA14CB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83259" y="6592626"/>
            <a:ext cx="4105495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61918B18-07F6-4ED3-AF8D-4017EADD3B77}"/>
              </a:ext>
            </a:extLst>
          </p:cNvPr>
          <p:cNvSpPr/>
          <p:nvPr userDrawn="1"/>
        </p:nvSpPr>
        <p:spPr>
          <a:xfrm>
            <a:off x="606120" y="0"/>
            <a:ext cx="845691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6AF9CDF9-846E-4685-9E88-BF8FD7AA8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56" y="192505"/>
            <a:ext cx="599558" cy="600402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F2156167-77D3-4278-B3F5-1EC10CC815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329" y="4588293"/>
            <a:ext cx="575172" cy="808196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8A4A3DF8-7DF3-4142-8902-DA7728FFD1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440" y="4456111"/>
            <a:ext cx="1693624" cy="940378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5D445DA6-C1EA-4CCC-8DE1-EFC923C24C7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359" y="4775657"/>
            <a:ext cx="1350215" cy="62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FBDA48E-BC9A-476D-9127-74DA6EB74FAE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ACD56831-816B-455A-B0D7-08EB6509C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23259" y="6592626"/>
            <a:ext cx="4065495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D15DE40-748C-42E7-B223-5137BE4ADBF2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13" name="Alatunnisteen paikkamerkki 4">
            <a:extLst>
              <a:ext uri="{FF2B5EF4-FFF2-40B4-BE49-F238E27FC236}">
                <a16:creationId xmlns:a16="http://schemas.microsoft.com/office/drawing/2014/main" id="{7FD5781D-99BD-43D4-A4CA-9EF220AF2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23259" y="6592626"/>
            <a:ext cx="4065495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328EE9A-94F0-4E9E-BBF0-E9F51D43A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400" y="1"/>
            <a:ext cx="6853968" cy="68580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012A5160-3378-4D90-A4B9-1771D0029092}"/>
              </a:ext>
            </a:extLst>
          </p:cNvPr>
          <p:cNvGrpSpPr/>
          <p:nvPr/>
        </p:nvGrpSpPr>
        <p:grpSpPr>
          <a:xfrm>
            <a:off x="606120" y="0"/>
            <a:ext cx="1017851" cy="1028096"/>
            <a:chOff x="7923412" y="0"/>
            <a:chExt cx="763388" cy="1028096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AF2BF2AB-DB5B-4C20-81D5-D248DEEB6365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42C319AC-0E0D-4E05-BF3E-2B4C9D156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D843EC3A-B921-452A-A154-317AED3C6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35090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C5CED0F-D264-4717-A7A4-59F3F1B44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6136"/>
            <a:ext cx="6858000" cy="68580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1" y="6540486"/>
            <a:ext cx="12192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6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45657E-C81B-47C4-BE55-BDA7CC7C81CB}" type="datetime1">
              <a:rPr lang="fi-FI" smtClean="0"/>
              <a:pPr/>
              <a:t>9.11.2023</a:t>
            </a:fld>
            <a:endParaRPr lang="fi-FI" dirty="0"/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D07CA2B5-0C25-426B-B60E-1206613C64F8}"/>
              </a:ext>
            </a:extLst>
          </p:cNvPr>
          <p:cNvGrpSpPr/>
          <p:nvPr/>
        </p:nvGrpSpPr>
        <p:grpSpPr>
          <a:xfrm>
            <a:off x="606120" y="0"/>
            <a:ext cx="1017851" cy="1028096"/>
            <a:chOff x="7923412" y="0"/>
            <a:chExt cx="763388" cy="1028096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122D0FE1-5762-4BC6-B179-734D428E0DA0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09DA0820-BEFD-4C03-8553-3F360CCE1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1FB3B44F-353E-4D0A-AE44-02E9A6278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1751058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A7F145FA-C5A0-4533-A6A7-0B39EFD2D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039"/>
          <a:stretch/>
        </p:blipFill>
        <p:spPr>
          <a:xfrm>
            <a:off x="5437115" y="0"/>
            <a:ext cx="6754884" cy="68580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45657E-C81B-47C4-BE55-BDA7CC7C81CB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29E7A307-AFAC-46DF-ACD3-4FF3285AC617}"/>
              </a:ext>
            </a:extLst>
          </p:cNvPr>
          <p:cNvGrpSpPr/>
          <p:nvPr/>
        </p:nvGrpSpPr>
        <p:grpSpPr>
          <a:xfrm>
            <a:off x="606120" y="0"/>
            <a:ext cx="1017851" cy="1028096"/>
            <a:chOff x="7923412" y="0"/>
            <a:chExt cx="763388" cy="1028096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42BDADA1-C7E3-41E1-8A48-47FCDA2FA59A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 dirty="0"/>
            </a:p>
          </p:txBody>
        </p:sp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392BD531-7C4E-4B7C-9D01-09474A467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8330855D-7365-4A50-BD2F-68FF4269E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567654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0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B2814CC5-9674-4824-9689-39013F896974}"/>
              </a:ext>
            </a:extLst>
          </p:cNvPr>
          <p:cNvGrpSpPr/>
          <p:nvPr/>
        </p:nvGrpSpPr>
        <p:grpSpPr>
          <a:xfrm>
            <a:off x="606120" y="0"/>
            <a:ext cx="1017851" cy="1028096"/>
            <a:chOff x="7923412" y="0"/>
            <a:chExt cx="763388" cy="1028096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0978383F-8A5C-48F8-8D0A-20FF9AEB63DB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 dirty="0"/>
            </a:p>
          </p:txBody>
        </p:sp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C2709F7E-17FB-4191-86CC-CFB0E198C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AE689DBB-E993-4B2F-A142-07C7459CF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801718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4" name="Kuva 3" descr="DSC_059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73450"/>
          </a:xfrm>
          <a:prstGeom prst="rect">
            <a:avLst/>
          </a:prstGeom>
        </p:spPr>
      </p:pic>
      <p:sp>
        <p:nvSpPr>
          <p:cNvPr id="11" name="Suorakulmio 10"/>
          <p:cNvSpPr/>
          <p:nvPr/>
        </p:nvSpPr>
        <p:spPr>
          <a:xfrm>
            <a:off x="567765" y="2719295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CBA730CD-C22B-4C1C-BB64-A524C293575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C637C11B-7BE0-4A4F-919E-49BF503B9436}"/>
              </a:ext>
            </a:extLst>
          </p:cNvPr>
          <p:cNvGrpSpPr/>
          <p:nvPr/>
        </p:nvGrpSpPr>
        <p:grpSpPr>
          <a:xfrm>
            <a:off x="606120" y="0"/>
            <a:ext cx="1017851" cy="1028096"/>
            <a:chOff x="7923412" y="0"/>
            <a:chExt cx="763388" cy="1028096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394A52BA-388F-4696-A5E3-202B9A879B81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CA899CEE-30DA-4F50-9FCA-7D25D31B0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DE4014D4-1B68-41B3-ADBA-6828A0B64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617036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08AB0A16-9780-4C21-8FD7-7111BB48C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3" b="12714"/>
          <a:stretch/>
        </p:blipFill>
        <p:spPr>
          <a:xfrm>
            <a:off x="0" y="1"/>
            <a:ext cx="12192000" cy="4375877"/>
          </a:xfrm>
          <a:prstGeom prst="rect">
            <a:avLst/>
          </a:prstGeom>
        </p:spPr>
      </p:pic>
      <p:sp>
        <p:nvSpPr>
          <p:cNvPr id="13" name="Suorakulmio 12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567765" y="2719295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364941" y="3937000"/>
            <a:ext cx="5827059" cy="2368176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B358C2B4-C084-4434-820C-124ECDEBA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6772B5F5-4BC3-4D2C-8171-D4CEC43F834F}"/>
              </a:ext>
            </a:extLst>
          </p:cNvPr>
          <p:cNvGrpSpPr/>
          <p:nvPr/>
        </p:nvGrpSpPr>
        <p:grpSpPr>
          <a:xfrm>
            <a:off x="606120" y="0"/>
            <a:ext cx="1017851" cy="1028096"/>
            <a:chOff x="7923412" y="0"/>
            <a:chExt cx="763388" cy="1028096"/>
          </a:xfrm>
        </p:grpSpPr>
        <p:sp>
          <p:nvSpPr>
            <p:cNvPr id="24" name="Suorakulmio 23">
              <a:extLst>
                <a:ext uri="{FF2B5EF4-FFF2-40B4-BE49-F238E27FC236}">
                  <a16:creationId xmlns:a16="http://schemas.microsoft.com/office/drawing/2014/main" id="{4FA42E5B-EB7D-4AB6-94C9-E4DF5A14F340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 dirty="0"/>
            </a:p>
          </p:txBody>
        </p:sp>
        <p:pic>
          <p:nvPicPr>
            <p:cNvPr id="25" name="Kuva 24">
              <a:extLst>
                <a:ext uri="{FF2B5EF4-FFF2-40B4-BE49-F238E27FC236}">
                  <a16:creationId xmlns:a16="http://schemas.microsoft.com/office/drawing/2014/main" id="{59A470FD-2A0C-45C3-B1AF-CE900367A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573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567765" y="2719295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1822C46F-7904-4C4F-8517-DEF949D99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370019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970295B-1194-4DE4-8A47-B5C511BCA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9" name="Suorakulmio 18"/>
          <p:cNvSpPr/>
          <p:nvPr/>
        </p:nvSpPr>
        <p:spPr>
          <a:xfrm>
            <a:off x="609601" y="0"/>
            <a:ext cx="1017851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45A5281E-AEAF-4383-A283-92D101C29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1" r="23149" b="44000"/>
          <a:stretch/>
        </p:blipFill>
        <p:spPr>
          <a:xfrm>
            <a:off x="709966" y="234088"/>
            <a:ext cx="817121" cy="598914"/>
          </a:xfrm>
          <a:prstGeom prst="rect">
            <a:avLst/>
          </a:prstGeom>
        </p:spPr>
      </p:pic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DA839DB4-4B74-46B9-82A5-7FE5801D3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45843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0" y="3921543"/>
            <a:ext cx="12192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6EB9E640-585B-40CB-8F3E-7A1701FD9EE9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AF9E3E92-A9A3-47C2-8887-B10AA14CB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83259" y="6592626"/>
            <a:ext cx="4105495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426AA-DC59-4CD9-AA4B-8D6F8CAAE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977868"/>
          </a:xfrm>
          <a:prstGeom prst="rect">
            <a:avLst/>
          </a:prstGeom>
        </p:spPr>
      </p:pic>
      <p:sp>
        <p:nvSpPr>
          <p:cNvPr id="16" name="Suorakulmio 15">
            <a:extLst>
              <a:ext uri="{FF2B5EF4-FFF2-40B4-BE49-F238E27FC236}">
                <a16:creationId xmlns:a16="http://schemas.microsoft.com/office/drawing/2014/main" id="{61918B18-07F6-4ED3-AF8D-4017EADD3B77}"/>
              </a:ext>
            </a:extLst>
          </p:cNvPr>
          <p:cNvSpPr/>
          <p:nvPr userDrawn="1"/>
        </p:nvSpPr>
        <p:spPr>
          <a:xfrm>
            <a:off x="606120" y="0"/>
            <a:ext cx="845691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6AF9CDF9-846E-4685-9E88-BF8FD7AA8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56" y="192505"/>
            <a:ext cx="599558" cy="600402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F2156167-77D3-4278-B3F5-1EC10CC815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639" y="5706393"/>
            <a:ext cx="634654" cy="103353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5D445DA6-C1EA-4CCC-8DE1-EFC923C24C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422" y="5859368"/>
            <a:ext cx="689284" cy="87008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58A192-10C0-48FB-B3AC-B52454B2F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65588"/>
            <a:ext cx="10972800" cy="11430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10ECECC-89B9-41D2-A777-C8A37403564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64" y="5789518"/>
            <a:ext cx="1510109" cy="9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71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0180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3764582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>
              <a:buClr>
                <a:schemeClr val="bg1"/>
              </a:buClr>
              <a:buFont typeface="Arial"/>
              <a:buChar char="•"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41854BEF-34B0-4300-8808-6CB10D7DDBB7}"/>
              </a:ext>
            </a:extLst>
          </p:cNvPr>
          <p:cNvGrpSpPr/>
          <p:nvPr/>
        </p:nvGrpSpPr>
        <p:grpSpPr>
          <a:xfrm>
            <a:off x="606120" y="0"/>
            <a:ext cx="1017851" cy="1028096"/>
            <a:chOff x="7923412" y="0"/>
            <a:chExt cx="763388" cy="1028096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59BC54F6-AE19-4E87-B2EF-D46D03B0C9C1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493351D6-37C7-4BE2-AA6C-4190377E0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AF9E3E92-A9A3-47C2-8887-B10AA14CB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1741189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1726387" y="637578"/>
            <a:ext cx="870777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E4ADBC5-B58D-427D-9B20-953E50059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486914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699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699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8ACE7F99-5377-4166-ABCB-83E6D261B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787994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0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844699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697090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CB438D5C-08E6-4758-A3B7-2CB8B02183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31566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13" name="Alatunnisteen paikkamerkki 4">
            <a:extLst>
              <a:ext uri="{FF2B5EF4-FFF2-40B4-BE49-F238E27FC236}">
                <a16:creationId xmlns:a16="http://schemas.microsoft.com/office/drawing/2014/main" id="{FEDFCE4B-F174-44EA-B8D9-905AD7C3A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597933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CBDEBA42-5E75-4242-AC9E-892BC0C97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818849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341344"/>
            <a:ext cx="4011084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5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2503395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D5C9DC75-B10A-451E-9B3D-183FF8E3E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196676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FC7A45AC-2A44-4032-B69D-7EAF38D8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915479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1BCF9A2C-09A8-4BAA-9188-F562A89F0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166455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9521-BE67-4899-9D66-A6004EC8346E}" type="datetime1">
              <a:rPr lang="fi-FI" smtClean="0"/>
              <a:t>9.11.2023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89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418179C-5907-483D-B014-A713E957A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819" b="12863"/>
          <a:stretch/>
        </p:blipFill>
        <p:spPr>
          <a:xfrm>
            <a:off x="15752" y="0"/>
            <a:ext cx="12176248" cy="3922350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0" y="3921543"/>
            <a:ext cx="12192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59B68C7-0489-4D97-A835-9A9D3BEEAB17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AF9E3E92-A9A3-47C2-8887-B10AA14CB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83259" y="6592626"/>
            <a:ext cx="4105495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61918B18-07F6-4ED3-AF8D-4017EADD3B77}"/>
              </a:ext>
            </a:extLst>
          </p:cNvPr>
          <p:cNvSpPr/>
          <p:nvPr userDrawn="1"/>
        </p:nvSpPr>
        <p:spPr>
          <a:xfrm>
            <a:off x="606120" y="0"/>
            <a:ext cx="845691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6AF9CDF9-846E-4685-9E88-BF8FD7AA8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56" y="192505"/>
            <a:ext cx="599558" cy="60040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0AAC919-375D-4FE1-B9B1-2102FEFCB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44" y="4142950"/>
            <a:ext cx="10972800" cy="1143000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71741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8C5A31-2DDA-4091-813B-5D417EA1ACDE}" type="datetime1">
              <a:rPr lang="fi-FI" smtClean="0"/>
              <a:t>9.11.2023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825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6481317" cy="1080542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731674" y="0"/>
            <a:ext cx="4460326" cy="666936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453336"/>
            <a:ext cx="798984" cy="144463"/>
          </a:xfrm>
        </p:spPr>
        <p:txBody>
          <a:bodyPr/>
          <a:lstStyle>
            <a:lvl1pPr algn="l">
              <a:defRPr/>
            </a:lvl1pPr>
          </a:lstStyle>
          <a:p>
            <a:fld id="{7AE1A52A-7A45-4747-8826-46DCD6690801}" type="datetime1">
              <a:rPr lang="fi-FI" smtClean="0"/>
              <a:t>9.11.2023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453336"/>
            <a:ext cx="4392488" cy="144463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53336"/>
            <a:ext cx="431999" cy="144016"/>
          </a:xfrm>
        </p:spPr>
        <p:txBody>
          <a:bodyPr/>
          <a:lstStyle>
            <a:lvl1pPr algn="l">
              <a:defRPr/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430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4896544" cy="43926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9.11.2023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20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EC53D-0787-4619-B803-FB4E52B4C727}" type="datetime1">
              <a:rPr lang="fi-FI" smtClean="0"/>
              <a:t>9.11.2023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256588" y="1773237"/>
            <a:ext cx="3455987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256588" y="5373216"/>
            <a:ext cx="3455987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1909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2ED2AF-B0EA-4920-9061-A550D71E1051}" type="datetime1">
              <a:rPr lang="fi-FI" smtClean="0"/>
              <a:t>9.11.2023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802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D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3BCB13A-BB04-4F7C-B4CE-373DF294E9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76"/>
          <a:stretch/>
        </p:blipFill>
        <p:spPr>
          <a:xfrm>
            <a:off x="1865" y="1"/>
            <a:ext cx="12190135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600" y="2075770"/>
            <a:ext cx="651560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4092886"/>
            <a:ext cx="651560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uorakulmio 13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3B0FA46-2324-4481-AED6-A0FB596C35BB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5020203A-8836-4D0A-A46C-D00B71775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23259" y="6592626"/>
            <a:ext cx="4065495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B56ED424-2AB2-45D3-BD6F-517F5884CD8A}"/>
              </a:ext>
            </a:extLst>
          </p:cNvPr>
          <p:cNvGrpSpPr/>
          <p:nvPr userDrawn="1"/>
        </p:nvGrpSpPr>
        <p:grpSpPr>
          <a:xfrm>
            <a:off x="609600" y="0"/>
            <a:ext cx="845691" cy="1028096"/>
            <a:chOff x="606120" y="0"/>
            <a:chExt cx="845691" cy="1028096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A1BB656A-BA93-4A10-BF71-72922A031B4B}"/>
                </a:ext>
              </a:extLst>
            </p:cNvPr>
            <p:cNvSpPr/>
            <p:nvPr/>
          </p:nvSpPr>
          <p:spPr>
            <a:xfrm>
              <a:off x="606120" y="0"/>
              <a:ext cx="845691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 dirty="0"/>
            </a:p>
          </p:txBody>
        </p:sp>
        <p:pic>
          <p:nvPicPr>
            <p:cNvPr id="24" name="Kuva 23">
              <a:extLst>
                <a:ext uri="{FF2B5EF4-FFF2-40B4-BE49-F238E27FC236}">
                  <a16:creationId xmlns:a16="http://schemas.microsoft.com/office/drawing/2014/main" id="{38EC882A-8839-4638-B8FE-7309DC9DB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456" y="192505"/>
              <a:ext cx="599558" cy="600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82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0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E22F60A-9E36-4A3C-BABC-065B1FC62F54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0884A688-89C1-4444-B54D-752BBF13B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23259" y="6592626"/>
            <a:ext cx="4065495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  <p:sp>
        <p:nvSpPr>
          <p:cNvPr id="13" name="Suorakulmio 15">
            <a:extLst>
              <a:ext uri="{FF2B5EF4-FFF2-40B4-BE49-F238E27FC236}">
                <a16:creationId xmlns:a16="http://schemas.microsoft.com/office/drawing/2014/main" id="{1A5E7588-BF2C-493D-BC7E-FAD7B6EAF11F}"/>
              </a:ext>
            </a:extLst>
          </p:cNvPr>
          <p:cNvSpPr/>
          <p:nvPr userDrawn="1"/>
        </p:nvSpPr>
        <p:spPr>
          <a:xfrm>
            <a:off x="606120" y="0"/>
            <a:ext cx="845691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7BCED699-5170-47E7-A513-27F4CED134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56" y="192505"/>
            <a:ext cx="599558" cy="60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3" name="Suorakulmio 12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631934" y="2973076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C68C246-1AC3-414D-AE74-2947CE52BDFD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93C46515-BE82-43CC-ACF6-594BCAFF1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23259" y="6592626"/>
            <a:ext cx="4065495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1726387" y="637578"/>
            <a:ext cx="870777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93B8185-C1A2-487C-A0C3-9665F07A9B42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4232B742-7B37-4DA3-9040-D95D8AF85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23259" y="6592626"/>
            <a:ext cx="4065495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699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699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8108B24-F001-4675-A522-C88B6A3469EB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44D505B1-C5C0-492C-8610-61180D292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23259" y="6592626"/>
            <a:ext cx="4065495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0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844699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697090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6EB59044-F355-49C2-9576-E67BABF23143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18" name="Alatunnisteen paikkamerkki 4">
            <a:extLst>
              <a:ext uri="{FF2B5EF4-FFF2-40B4-BE49-F238E27FC236}">
                <a16:creationId xmlns:a16="http://schemas.microsoft.com/office/drawing/2014/main" id="{F40B3500-65C9-4F61-94C9-EE6D37DF29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23259" y="6592626"/>
            <a:ext cx="4065495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DD7A919-D369-4377-8D6D-63DCB0687F9B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86758" y="6356351"/>
            <a:ext cx="4018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8" r:id="rId2"/>
    <p:sldLayoutId id="2147483757" r:id="rId3"/>
    <p:sldLayoutId id="2147483710" r:id="rId4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731260" y="637578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E52C4043-BE67-460B-BB40-F94D4B4034BB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latunnisteen paikkamerkki 4">
            <a:extLst>
              <a:ext uri="{FF2B5EF4-FFF2-40B4-BE49-F238E27FC236}">
                <a16:creationId xmlns:a16="http://schemas.microsoft.com/office/drawing/2014/main" id="{67A6518D-E971-43BD-90A5-D90286A82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23259" y="6592626"/>
            <a:ext cx="4065495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46C6C7F4-D82A-47FC-B67B-BAE5FFBDA6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81" y="164311"/>
            <a:ext cx="694294" cy="695271"/>
          </a:xfrm>
          <a:prstGeom prst="rect">
            <a:avLst/>
          </a:prstGeom>
        </p:spPr>
      </p:pic>
      <p:sp>
        <p:nvSpPr>
          <p:cNvPr id="14" name="Suorakulmio 15">
            <a:extLst>
              <a:ext uri="{FF2B5EF4-FFF2-40B4-BE49-F238E27FC236}">
                <a16:creationId xmlns:a16="http://schemas.microsoft.com/office/drawing/2014/main" id="{FBF822E7-CA56-40CD-8399-6FFE008B94E3}"/>
              </a:ext>
            </a:extLst>
          </p:cNvPr>
          <p:cNvSpPr/>
          <p:nvPr userDrawn="1"/>
        </p:nvSpPr>
        <p:spPr>
          <a:xfrm>
            <a:off x="606120" y="0"/>
            <a:ext cx="845691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35F9396-F5E9-4CDF-AB61-957B98BF065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56" y="192505"/>
            <a:ext cx="599558" cy="60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18" r:id="rId3"/>
    <p:sldLayoutId id="2147483676" r:id="rId4"/>
    <p:sldLayoutId id="2147483677" r:id="rId5"/>
    <p:sldLayoutId id="2147483678" r:id="rId6"/>
    <p:sldLayoutId id="2147483679" r:id="rId7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1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2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731260" y="637578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Ryhmä 3">
            <a:extLst>
              <a:ext uri="{FF2B5EF4-FFF2-40B4-BE49-F238E27FC236}">
                <a16:creationId xmlns:a16="http://schemas.microsoft.com/office/drawing/2014/main" id="{C61AE75C-3931-40E5-91FC-C43DEC428312}"/>
              </a:ext>
            </a:extLst>
          </p:cNvPr>
          <p:cNvGrpSpPr/>
          <p:nvPr/>
        </p:nvGrpSpPr>
        <p:grpSpPr>
          <a:xfrm>
            <a:off x="606120" y="0"/>
            <a:ext cx="1017851" cy="1028096"/>
            <a:chOff x="7923412" y="0"/>
            <a:chExt cx="763388" cy="1028096"/>
          </a:xfrm>
        </p:grpSpPr>
        <p:sp>
          <p:nvSpPr>
            <p:cNvPr id="20" name="Suorakulmio 19"/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 dirty="0"/>
            </a:p>
          </p:txBody>
        </p:sp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6048D831-2AE4-4A6F-9792-45C49B571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99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26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27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oin.jyu.fi/opinto-opas/fi/moduuli/stoavoinjyu/" TargetMode="External"/><Relationship Id="rId2" Type="http://schemas.openxmlformats.org/officeDocument/2006/relationships/hyperlink" Target="mailto:helpjyu@jyu.fi" TargetMode="Externa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ydenius.fi/fi/sosiaalitieteet/hae-opiskelemaan/haku-maisteriopintoihin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vipunen.fi/fi-fi/yliopisto/Sivut/Hakeneet-ja-hyv%C3%A4ksytyt.aspx" TargetMode="Externa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s://www.chydenius.fi/fi/sosiaalitieteet" TargetMode="External"/><Relationship Id="rId7" Type="http://schemas.openxmlformats.org/officeDocument/2006/relationships/hyperlink" Target="mailto:sanna.t.sarkila@jyu.fi" TargetMode="External"/><Relationship Id="rId2" Type="http://schemas.openxmlformats.org/officeDocument/2006/relationships/hyperlink" Target="https://www.jyu.fi/fi/avoin-yliopisto/opinnot/sosiaalityo-avoimessa-yliopistossa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mailto:riina.karkkainen@jyu.fi" TargetMode="External"/><Relationship Id="rId5" Type="http://schemas.openxmlformats.org/officeDocument/2006/relationships/hyperlink" Target="mailto:sanna.anttonen@jyu.fi" TargetMode="External"/><Relationship Id="rId4" Type="http://schemas.openxmlformats.org/officeDocument/2006/relationships/hyperlink" Target="https://help.jyu.fi/jp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oin.jyu.fi/opinto-opas/fi/moduuli/stoavoinjy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32F75250-D683-4768-9154-D8E431F2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15" y="4334530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fi-FI" sz="3600" dirty="0"/>
              <a:t>Kokkolan yliopistokeskus Chydenius </a:t>
            </a:r>
            <a:br>
              <a:rPr lang="fi-FI" sz="3600" dirty="0"/>
            </a:br>
            <a:r>
              <a:rPr lang="fi-FI" sz="1100" dirty="0"/>
              <a:t>  </a:t>
            </a:r>
            <a:endParaRPr lang="fi-FI" sz="2000" dirty="0"/>
          </a:p>
        </p:txBody>
      </p:sp>
      <p:sp>
        <p:nvSpPr>
          <p:cNvPr id="3" name="Päivämäärän paikkamerkki 6">
            <a:extLst>
              <a:ext uri="{FF2B5EF4-FFF2-40B4-BE49-F238E27FC236}">
                <a16:creationId xmlns:a16="http://schemas.microsoft.com/office/drawing/2014/main" id="{27245683-CAC0-4CEC-83FD-8BF17487F074}"/>
              </a:ext>
            </a:extLst>
          </p:cNvPr>
          <p:cNvSpPr txBox="1">
            <a:spLocks/>
          </p:cNvSpPr>
          <p:nvPr/>
        </p:nvSpPr>
        <p:spPr>
          <a:xfrm>
            <a:off x="10156605" y="6561096"/>
            <a:ext cx="1108303" cy="180989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1A8D66E-D4C1-438C-8B85-C19A0838289F}" type="datetime1">
              <a:rPr lang="fi-FI" sz="900" smtClean="0">
                <a:solidFill>
                  <a:schemeClr val="bg1"/>
                </a:solidFill>
              </a:rPr>
              <a:pPr algn="ctr"/>
              <a:t>9.11.2023</a:t>
            </a:fld>
            <a:endParaRPr lang="fi-FI" sz="900" dirty="0">
              <a:solidFill>
                <a:schemeClr val="bg1"/>
              </a:solidFill>
            </a:endParaRPr>
          </a:p>
        </p:txBody>
      </p:sp>
      <p:sp>
        <p:nvSpPr>
          <p:cNvPr id="4" name="Dian numeron paikkamerkki 4">
            <a:extLst>
              <a:ext uri="{FF2B5EF4-FFF2-40B4-BE49-F238E27FC236}">
                <a16:creationId xmlns:a16="http://schemas.microsoft.com/office/drawing/2014/main" id="{E92972FF-3BA6-4203-8F39-B66C65734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</p:spPr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EAFE102-1D00-4080-8A31-ECEA7FD76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/>
              <a:t>KOKKOLAN YLIOPISTOKESKUS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698209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33131" y="405212"/>
            <a:ext cx="6481317" cy="1080542"/>
          </a:xfrm>
        </p:spPr>
        <p:txBody>
          <a:bodyPr anchor="t">
            <a:normAutofit fontScale="90000"/>
          </a:bodyPr>
          <a:lstStyle/>
          <a:p>
            <a:r>
              <a:rPr lang="fi-FI" dirty="0"/>
              <a:t>Sosiaalityön perusopintojen </a:t>
            </a:r>
            <a:br>
              <a:rPr lang="fi-FI" dirty="0"/>
            </a:br>
            <a:r>
              <a:rPr lang="fi-FI" dirty="0"/>
              <a:t>(25 op) opintojaksot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endParaRPr lang="fi-FI" sz="1400" b="1"/>
          </a:p>
          <a:p>
            <a:pPr marL="0" indent="0">
              <a:lnSpc>
                <a:spcPct val="110000"/>
              </a:lnSpc>
              <a:buNone/>
            </a:pPr>
            <a:r>
              <a:rPr lang="fi-FI" sz="1400" b="1"/>
              <a:t>STOP1001 Sosiaalityön johdanto</a:t>
            </a:r>
            <a:r>
              <a:rPr lang="fi-FI" sz="1400"/>
              <a:t> 5 op</a:t>
            </a:r>
            <a:br>
              <a:rPr lang="fi-FI" sz="1400"/>
            </a:br>
            <a:r>
              <a:rPr lang="fi-FI" sz="1400"/>
              <a:t>Verkkoluennot ja lähdekirjallisuus oppimistehtävänä sekä vaihtoehtoisesti 1) kirjallinen reflektiotehtävä tai 2) pienryhmätyöskentely opintopiirinä</a:t>
            </a:r>
            <a:br>
              <a:rPr lang="fi-FI" sz="1400"/>
            </a:br>
            <a:br>
              <a:rPr lang="fi-FI" sz="1400"/>
            </a:br>
            <a:r>
              <a:rPr lang="fi-FI" sz="1400" b="1"/>
              <a:t>YFIP1002 Valtio ja yhteiskunta </a:t>
            </a:r>
            <a:r>
              <a:rPr lang="fi-FI" sz="1400"/>
              <a:t>5 op</a:t>
            </a:r>
            <a:br>
              <a:rPr lang="fi-FI" sz="1400"/>
            </a:br>
            <a:r>
              <a:rPr lang="fi-FI" sz="1400"/>
              <a:t>Verkkoluennot ja lähdekirjallisuus  oppimistehtävillä</a:t>
            </a:r>
            <a:br>
              <a:rPr lang="fi-FI" sz="1400"/>
            </a:br>
            <a:endParaRPr lang="fi-FI" sz="1400"/>
          </a:p>
          <a:p>
            <a:pPr marL="0" indent="0">
              <a:lnSpc>
                <a:spcPct val="110000"/>
              </a:lnSpc>
              <a:buNone/>
            </a:pPr>
            <a:r>
              <a:rPr lang="fi-FI" sz="1400" b="1"/>
              <a:t>YFIP1003 Yhteiskuntateoriat </a:t>
            </a:r>
            <a:r>
              <a:rPr lang="fi-FI" sz="1400"/>
              <a:t>5 op</a:t>
            </a:r>
            <a:br>
              <a:rPr lang="fi-FI" sz="1400"/>
            </a:br>
            <a:r>
              <a:rPr lang="fi-FI" sz="1400"/>
              <a:t>Verkkoluennot ja lähdekirjallisuus oppimistehtävillä</a:t>
            </a:r>
            <a:br>
              <a:rPr lang="fi-FI" sz="1400"/>
            </a:br>
            <a:endParaRPr lang="fi-FI" sz="1400"/>
          </a:p>
          <a:p>
            <a:pPr marL="0" indent="0">
              <a:lnSpc>
                <a:spcPct val="110000"/>
              </a:lnSpc>
              <a:buNone/>
            </a:pPr>
            <a:r>
              <a:rPr lang="fi-FI" sz="1400" b="1"/>
              <a:t>YFIP250 Kriittinen ajattelu ja tieteellinen kommunikaatio </a:t>
            </a:r>
            <a:r>
              <a:rPr lang="fi-FI" sz="1400"/>
              <a:t>5 op</a:t>
            </a:r>
            <a:br>
              <a:rPr lang="fi-FI" sz="1400"/>
            </a:br>
            <a:r>
              <a:rPr lang="fi-FI" sz="1400"/>
              <a:t>Verkkoluennot oppimistehtävällä sekä pienryhmätyöskentely seminaarina verkossa ja siihen liittyvä tutkiva yksilöessee</a:t>
            </a:r>
            <a:br>
              <a:rPr lang="fi-FI" sz="1400"/>
            </a:br>
            <a:endParaRPr lang="fi-FI" sz="1400"/>
          </a:p>
          <a:p>
            <a:pPr marL="0" indent="0">
              <a:lnSpc>
                <a:spcPct val="110000"/>
              </a:lnSpc>
              <a:buNone/>
            </a:pPr>
            <a:r>
              <a:rPr lang="fi-FI" sz="1400" b="1"/>
              <a:t>STOP1006 Sosiaalityön käytännöt I</a:t>
            </a:r>
            <a:r>
              <a:rPr lang="fi-FI" sz="1400"/>
              <a:t>   5 op</a:t>
            </a:r>
            <a:br>
              <a:rPr lang="fi-FI" sz="1400"/>
            </a:br>
            <a:r>
              <a:rPr lang="fi-FI" sz="1400"/>
              <a:t>Verkko-opetus, työssäoppimisjakso (10 työpäivää) ja kirjallinen tehtävä</a:t>
            </a:r>
          </a:p>
          <a:p>
            <a:pPr>
              <a:lnSpc>
                <a:spcPct val="110000"/>
              </a:lnSpc>
              <a:buNone/>
            </a:pPr>
            <a:endParaRPr lang="fi-FI" sz="1400" b="1"/>
          </a:p>
        </p:txBody>
      </p:sp>
      <p:pic>
        <p:nvPicPr>
          <p:cNvPr id="6" name="Sisällön paikkamerkki 5" descr="Uros Student puhelussa">
            <a:extLst>
              <a:ext uri="{FF2B5EF4-FFF2-40B4-BE49-F238E27FC236}">
                <a16:creationId xmlns:a16="http://schemas.microsoft.com/office/drawing/2014/main" id="{E22F4704-0D75-4CD9-BF1D-7F3E251D06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7731674" y="10"/>
            <a:ext cx="4460326" cy="6669350"/>
          </a:xfrm>
          <a:noFill/>
        </p:spPr>
      </p:pic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19090A0F-55CD-B2EA-FB04-A754DCB1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453336"/>
            <a:ext cx="798984" cy="1444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AE1A52A-7A45-4747-8826-46DCD6690801}" type="datetime1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9.11.2023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E7542FAC-5C78-38A3-CDB5-2C7BDB061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453336"/>
            <a:ext cx="4392488" cy="1444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700" b="1" i="0" u="none" strike="noStrike" kern="1200" cap="all" spc="50" normalizeH="0" baseline="0" noProof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8D0D6F6-5F52-0615-BA98-EB6A8AC4E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53336"/>
            <a:ext cx="431999" cy="14401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2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5CB1C-4DD9-7B9B-13C6-9F532830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684" y="346354"/>
            <a:ext cx="6481317" cy="1080542"/>
          </a:xfrm>
        </p:spPr>
        <p:txBody>
          <a:bodyPr anchor="t">
            <a:normAutofit fontScale="90000"/>
          </a:bodyPr>
          <a:lstStyle/>
          <a:p>
            <a:r>
              <a:rPr lang="fi-FI" dirty="0"/>
              <a:t>Sosiaalityön aineopintojen </a:t>
            </a:r>
            <a:br>
              <a:rPr lang="fi-FI" dirty="0"/>
            </a:br>
            <a:r>
              <a:rPr lang="fi-FI" dirty="0"/>
              <a:t>(40 op) opintojaksot</a:t>
            </a:r>
            <a:endParaRPr lang="en-US" b="0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01815-2746-D2B4-ED34-772A444D8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 anchor="t">
            <a:normAutofit fontScale="47500" lnSpcReduction="20000"/>
          </a:bodyPr>
          <a:lstStyle/>
          <a:p>
            <a:pPr>
              <a:lnSpc>
                <a:spcPct val="110000"/>
              </a:lnSpc>
            </a:pPr>
            <a:r>
              <a:rPr lang="fi-FI" b="1"/>
              <a:t>STOA2001 Sosiaaliset ongelmat ja eriarvoisuus (5 op)        </a:t>
            </a:r>
            <a:endParaRPr lang="en-US"/>
          </a:p>
          <a:p>
            <a:pPr>
              <a:lnSpc>
                <a:spcPct val="110000"/>
              </a:lnSpc>
            </a:pPr>
            <a:r>
              <a:rPr lang="fi-FI" b="1"/>
              <a:t>STOA2008 Sosiaaliturva ja sosiaalipalvelut (5 op)</a:t>
            </a:r>
            <a:endParaRPr lang="en-US"/>
          </a:p>
          <a:p>
            <a:pPr>
              <a:lnSpc>
                <a:spcPct val="110000"/>
              </a:lnSpc>
            </a:pPr>
            <a:r>
              <a:rPr lang="fi-FI" b="1"/>
              <a:t>STOA2003 Aikuissosiaalityön perusteet (5 op)</a:t>
            </a:r>
            <a:endParaRPr lang="en-US"/>
          </a:p>
          <a:p>
            <a:pPr>
              <a:lnSpc>
                <a:spcPct val="110000"/>
              </a:lnSpc>
            </a:pPr>
            <a:r>
              <a:rPr lang="fi-FI" b="1"/>
              <a:t>STOA2004 Sosiaalioikeus (5 op)</a:t>
            </a:r>
            <a:endParaRPr lang="en-US"/>
          </a:p>
          <a:p>
            <a:pPr>
              <a:lnSpc>
                <a:spcPct val="110000"/>
              </a:lnSpc>
            </a:pPr>
            <a:r>
              <a:rPr lang="fi-FI" b="1"/>
              <a:t>STOA2005 Asiakastyön taidot sosiaalityössä (5 op)</a:t>
            </a:r>
            <a:endParaRPr lang="en-US"/>
          </a:p>
          <a:p>
            <a:pPr>
              <a:lnSpc>
                <a:spcPct val="110000"/>
              </a:lnSpc>
            </a:pPr>
            <a:r>
              <a:rPr lang="fi-FI" b="1"/>
              <a:t>STOA2007 Lapsi- ja perhesosiaalityön perusteet (5 op)</a:t>
            </a:r>
            <a:endParaRPr lang="en-US"/>
          </a:p>
          <a:p>
            <a:pPr>
              <a:lnSpc>
                <a:spcPct val="110000"/>
              </a:lnSpc>
            </a:pPr>
            <a:r>
              <a:rPr lang="fi-FI" b="1"/>
              <a:t>YFIA200 Kvalitatiiviset ja kvantitatiiviset menetelmät (5 op)</a:t>
            </a:r>
            <a:endParaRPr lang="en-US"/>
          </a:p>
          <a:p>
            <a:pPr>
              <a:lnSpc>
                <a:spcPct val="110000"/>
              </a:lnSpc>
            </a:pPr>
            <a:r>
              <a:rPr lang="fi-FI" b="1"/>
              <a:t>STOA250 Kvalitatiivisten ja kvantitatiivisten  menetelmien tutkimusharjoitukset (5 op)</a:t>
            </a:r>
            <a:endParaRPr lang="en-US"/>
          </a:p>
          <a:p>
            <a:pPr>
              <a:lnSpc>
                <a:spcPct val="110000"/>
              </a:lnSpc>
            </a:pPr>
            <a:endParaRPr lang="fi-FI"/>
          </a:p>
          <a:p>
            <a:pPr>
              <a:lnSpc>
                <a:spcPct val="110000"/>
              </a:lnSpc>
            </a:pPr>
            <a:r>
              <a:rPr lang="fi-FI" b="1"/>
              <a:t>Muut opinnot: </a:t>
            </a:r>
            <a:r>
              <a:rPr lang="fi-FI"/>
              <a:t>STOA7005 Kandidaattiseminaari ja kandidaatintutkielma (10 op)</a:t>
            </a:r>
            <a:endParaRPr lang="en-US"/>
          </a:p>
          <a:p>
            <a:pPr>
              <a:lnSpc>
                <a:spcPct val="110000"/>
              </a:lnSpc>
            </a:pPr>
            <a:endParaRPr lang="en-US"/>
          </a:p>
        </p:txBody>
      </p:sp>
      <p:pic>
        <p:nvPicPr>
          <p:cNvPr id="8" name="Picture Placeholder 7" descr="Henkilö, joka osoittaa käden">
            <a:extLst>
              <a:ext uri="{FF2B5EF4-FFF2-40B4-BE49-F238E27FC236}">
                <a16:creationId xmlns:a16="http://schemas.microsoft.com/office/drawing/2014/main" id="{E4965026-B3BA-9754-6882-D9E54B6D61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929" r="51430" b="1"/>
          <a:stretch/>
        </p:blipFill>
        <p:spPr>
          <a:xfrm>
            <a:off x="7731674" y="10"/>
            <a:ext cx="4460326" cy="6669350"/>
          </a:xfr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B9766-07E5-7902-71C1-EF94532C5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453336"/>
            <a:ext cx="798984" cy="144463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AE1A52A-7A45-4747-8826-46DCD6690801}" type="datetime1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9.11.2023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0429D-EDB5-F7F0-A6F5-A55620F06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453336"/>
            <a:ext cx="4392488" cy="144463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700" b="1" i="0" u="none" strike="noStrike" kern="1200" cap="all" spc="50" normalizeH="0" baseline="0" noProof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B568D-73B2-C7F8-B5F6-364B6AD7E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53336"/>
            <a:ext cx="431999" cy="144016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2D6E21-F4CA-F0A9-D7CC-B3AA87026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036" y="467704"/>
            <a:ext cx="6481317" cy="1080542"/>
          </a:xfrm>
        </p:spPr>
        <p:txBody>
          <a:bodyPr anchor="t">
            <a:normAutofit fontScale="90000"/>
          </a:bodyPr>
          <a:lstStyle/>
          <a:p>
            <a:r>
              <a:rPr lang="fi-FI" dirty="0"/>
              <a:t>Opintojaksojen suoritustavat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511ABB-F5BD-5DE8-3FA9-7B2121D6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1773239"/>
            <a:ext cx="6769100" cy="4392612"/>
          </a:xfrm>
        </p:spPr>
        <p:txBody>
          <a:bodyPr anchor="t">
            <a:normAutofit fontScale="85000" lnSpcReduction="20000"/>
          </a:bodyPr>
          <a:lstStyle/>
          <a:p>
            <a:r>
              <a:rPr lang="fi-FI" dirty="0"/>
              <a:t>Sosiaalityön perus- ja aineopinnot voi suorittaa joustavasti lähes kokonaan etäopiskeluna</a:t>
            </a:r>
          </a:p>
          <a:p>
            <a:pPr marL="541020" lvl="1" indent="-271145"/>
            <a:r>
              <a:rPr lang="fi-FI" sz="1800"/>
              <a:t>sopii erilaisiin elämäntilanteisiin</a:t>
            </a:r>
          </a:p>
          <a:p>
            <a:r>
              <a:rPr lang="fi-FI" dirty="0"/>
              <a:t>Suoritustapoina: </a:t>
            </a:r>
          </a:p>
          <a:p>
            <a:pPr marL="541020" lvl="1" indent="-271145"/>
            <a:r>
              <a:rPr lang="fi-FI" sz="1800"/>
              <a:t>oppimistehtävät, verkkokurssit, reaaliaikainen verkko-opetus (ajoitettu ilta-aikaan tai viikonloppuun) ja reaaliaikainen lähiopetus (tätä hyvin vähän)</a:t>
            </a:r>
          </a:p>
          <a:p>
            <a:r>
              <a:rPr lang="fi-FI" dirty="0"/>
              <a:t>Joillakin opintojaksoilla kaksi vaihtoehtoista suoritustapaa: kokonaan itsenäinen työskentely tai itsenäinen työskentely yhdistettynä esim. reaaliaikaiseen verkko-opetukseen</a:t>
            </a:r>
            <a:endParaRPr lang="fi-FI"/>
          </a:p>
          <a:p>
            <a:endParaRPr lang="fi-FI"/>
          </a:p>
          <a:p>
            <a:endParaRPr lang="fi-FI"/>
          </a:p>
          <a:p>
            <a:pPr marL="342900" lvl="1" indent="0">
              <a:buNone/>
            </a:pPr>
            <a:endParaRPr lang="fi-FI" sz="1800"/>
          </a:p>
        </p:txBody>
      </p:sp>
      <p:pic>
        <p:nvPicPr>
          <p:cNvPr id="5" name="Kuva 4" descr="Sulje oliivinvihreä haara laskusta">
            <a:extLst>
              <a:ext uri="{FF2B5EF4-FFF2-40B4-BE49-F238E27FC236}">
                <a16:creationId xmlns:a16="http://schemas.microsoft.com/office/drawing/2014/main" id="{6B38760C-9CB2-36B2-3598-11D87D3695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674" y="10"/>
            <a:ext cx="4460326" cy="666935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noFill/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F1EEC49-2F1D-434E-F7F5-4A4798BE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453336"/>
            <a:ext cx="798984" cy="144463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3DEC53D-0787-4619-B803-FB4E52B4C727}" type="datetime1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9.11.2023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568F938-9F6A-AB7A-4868-E0281BA2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453336"/>
            <a:ext cx="4392488" cy="144463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700" b="1" i="0" u="none" strike="noStrike" kern="1200" cap="all" spc="50" normalizeH="0" baseline="0" noProof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05C8CC9-77D2-F6FE-7A08-1F1268CF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53336"/>
            <a:ext cx="431999" cy="144016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88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AB3D99-79C6-460F-ADC2-66D6E6A2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588" y="405210"/>
            <a:ext cx="10369103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Käytössä olevat järjestelmät ja ohjelmat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1F43FF-D0A1-43C0-A72F-A5C396AAA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 anchor="t">
            <a:normAutofit fontScale="85000" lnSpcReduction="20000"/>
          </a:bodyPr>
          <a:lstStyle/>
          <a:p>
            <a:r>
              <a:rPr lang="fi-FI" dirty="0"/>
              <a:t>Sisu (ent. Korppi), Moodle, Moniviestin, </a:t>
            </a:r>
            <a:r>
              <a:rPr lang="fi-FI" dirty="0" err="1"/>
              <a:t>Zoom</a:t>
            </a:r>
            <a:endParaRPr lang="fi-FI" dirty="0"/>
          </a:p>
          <a:p>
            <a:r>
              <a:rPr lang="fi-FI" dirty="0"/>
              <a:t>Ilmoittautumisen jälkeen pääset Moodleen suoraan. </a:t>
            </a:r>
          </a:p>
          <a:p>
            <a:r>
              <a:rPr lang="fi-FI" dirty="0"/>
              <a:t>Toteutuksen alkamispäivän näet Sisusta (ent. Korpista)</a:t>
            </a:r>
          </a:p>
          <a:p>
            <a:r>
              <a:rPr lang="fi-FI" dirty="0"/>
              <a:t>Moodlesta löytyvät oppimistehtävät ja verkkokurssit, ohjeet opintojakson suorittamiseen sekä linkit luentoihin ja aineistoihin.</a:t>
            </a:r>
          </a:p>
          <a:p>
            <a:endParaRPr lang="fi-FI" dirty="0"/>
          </a:p>
        </p:txBody>
      </p:sp>
      <p:pic>
        <p:nvPicPr>
          <p:cNvPr id="6" name="Sisällön paikkamerkki 5" descr="Tyttö bambumetsässä">
            <a:extLst>
              <a:ext uri="{FF2B5EF4-FFF2-40B4-BE49-F238E27FC236}">
                <a16:creationId xmlns:a16="http://schemas.microsoft.com/office/drawing/2014/main" id="{9F80DDBC-8BB2-42FD-8383-39E8EE997D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16" y="1773238"/>
            <a:ext cx="4896544" cy="4392612"/>
          </a:xfrm>
          <a:noFill/>
        </p:spPr>
      </p:pic>
      <p:sp>
        <p:nvSpPr>
          <p:cNvPr id="25" name="Date Placeholder 4">
            <a:extLst>
              <a:ext uri="{FF2B5EF4-FFF2-40B4-BE49-F238E27FC236}">
                <a16:creationId xmlns:a16="http://schemas.microsoft.com/office/drawing/2014/main" id="{4B323C37-28D6-A49D-207A-26798E4F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0131F2E-DC71-4048-9C3D-E0D1A7B75486}" type="datetime1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9.11.2023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26116447-A7A4-2FAB-E3A3-2FEEFAEF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700" b="1" i="0" u="none" strike="noStrike" kern="1200" cap="all" spc="50" normalizeH="0" baseline="0" noProof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F08374DD-AAC1-6617-A09C-2C4C5C3D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767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D338A3-11F4-B83B-E5C9-F57DA283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03634"/>
          </a:xfrm>
        </p:spPr>
        <p:txBody>
          <a:bodyPr/>
          <a:lstStyle/>
          <a:p>
            <a:r>
              <a:rPr lang="fi-FI" b="1" dirty="0"/>
              <a:t>Hyväksiluvut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91AEDF-A495-0530-3721-3C08B9D05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84785"/>
            <a:ext cx="7886700" cy="5008089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i-FI" b="1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Voit saada hyväksilukuja opintoihimme, jos sinulla on</a:t>
            </a: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:</a:t>
            </a:r>
            <a:endParaRPr lang="fi-FI" b="0" i="0">
              <a:solidFill>
                <a:srgbClr val="212529"/>
              </a:solidFill>
              <a:effectLst/>
              <a:latin typeface="Lato"/>
              <a:ea typeface="Lato"/>
              <a:cs typeface="Lato"/>
            </a:endParaRPr>
          </a:p>
          <a:p>
            <a:pPr marL="541020" lvl="1" indent="-271145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sosionomi (AMK) -tutkinto</a:t>
            </a:r>
          </a:p>
          <a:p>
            <a:pPr marL="541020" lvl="1" indent="-271145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perusopinnot sosiaalityön lähitieteistä (esim. sosiologia tai yhteiskuntapolitiikka)</a:t>
            </a:r>
          </a:p>
          <a:p>
            <a:pPr marL="541020" lvl="1" indent="-271145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yhteiskuntatieteellisen alan ylempi korkeakoulututkinto ja olet viimeisen 5v. aikana toiminut vähintään 6 kk </a:t>
            </a:r>
            <a:r>
              <a:rPr lang="fi-FI" b="0" i="0" err="1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sos.työntekijän</a:t>
            </a: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 kelpoisuutta edellyttävissä tehtävissä</a:t>
            </a:r>
          </a:p>
          <a:p>
            <a:pPr marL="541020" lvl="1" indent="-271145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lähitieteistä vähintään aineopintotasoisia menetelmäopintoja, joiden suorittamisesta ei ole kulunut yli 10v.</a:t>
            </a:r>
          </a:p>
          <a:p>
            <a:pPr marL="541020" lvl="1" indent="-271145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sisällöllisesti vastaavia opintoja tehtynä aiemmissa opinnoissasi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b="0" i="0" dirty="0">
              <a:solidFill>
                <a:srgbClr val="212529"/>
              </a:solidFill>
              <a:effectLst/>
              <a:latin typeface="Lato" panose="020F0502020204030203" pitchFamily="34" charset="0"/>
            </a:endParaRPr>
          </a:p>
          <a:p>
            <a:pPr algn="l"/>
            <a:r>
              <a:rPr lang="fi-FI" b="1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Hyväksilukuja EI myönnetä</a:t>
            </a: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, jos sinull</a:t>
            </a:r>
            <a:r>
              <a:rPr lang="fi-FI" dirty="0">
                <a:solidFill>
                  <a:srgbClr val="212529"/>
                </a:solidFill>
                <a:latin typeface="Lato"/>
                <a:ea typeface="Lato"/>
                <a:cs typeface="Lato"/>
              </a:rPr>
              <a:t>a on</a:t>
            </a: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:</a:t>
            </a:r>
          </a:p>
          <a:p>
            <a:pPr marL="541020" lvl="1" indent="-271145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sosiaalialan YAMK-tutkinto</a:t>
            </a:r>
          </a:p>
          <a:p>
            <a:pPr marL="541020" lvl="1" indent="-271145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muu AMK-tutkinto (esim. </a:t>
            </a:r>
            <a:r>
              <a:rPr lang="fi-FI" b="0" i="0" err="1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geronomi</a:t>
            </a: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, kuntoutuksen ohjaaja)</a:t>
            </a:r>
          </a:p>
          <a:p>
            <a:pPr marL="541020" lvl="1" indent="-271145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esim. sosiaalialan ohjaajan tai sosiaalihuoltajan tutkinto + Valviran todistus, että voi käyttää laillistettu sosionomi-nimikettä</a:t>
            </a:r>
          </a:p>
          <a:p>
            <a:pPr marL="541020" lvl="1" indent="-271145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212529"/>
                </a:solidFill>
                <a:latin typeface="Lato"/>
                <a:ea typeface="Lato"/>
                <a:cs typeface="Lato"/>
              </a:rPr>
              <a:t>Ulkomailla suoritettu tutkinto</a:t>
            </a:r>
          </a:p>
          <a:p>
            <a:pPr marL="541020" lvl="1" indent="-271145">
              <a:buFont typeface="Arial" panose="020B0604020202020204" pitchFamily="34" charset="0"/>
              <a:buChar char="•"/>
            </a:pPr>
            <a:endParaRPr lang="fi-FI" dirty="0">
              <a:solidFill>
                <a:srgbClr val="212529"/>
              </a:solidFill>
              <a:latin typeface="Lato"/>
              <a:ea typeface="Lato"/>
              <a:cs typeface="Lato"/>
            </a:endParaRPr>
          </a:p>
          <a:p>
            <a:pPr marL="541020" lvl="1" indent="-271145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212529"/>
                </a:solidFill>
                <a:effectLst/>
                <a:latin typeface="Lato"/>
                <a:ea typeface="Lato"/>
                <a:cs typeface="Lato"/>
              </a:rPr>
              <a:t>(Sosionomi (AMK) -tutkinnolla ei ole JYU:ssa vanhenemisrajaa) </a:t>
            </a:r>
            <a:endParaRPr lang="fi-FI" dirty="0">
              <a:ea typeface="Lato"/>
              <a:cs typeface="Lato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6146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77E612-80F1-DE6D-7716-DE659EC0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14" y="405212"/>
            <a:ext cx="6481317" cy="1080542"/>
          </a:xfrm>
        </p:spPr>
        <p:txBody>
          <a:bodyPr anchor="t">
            <a:normAutofit fontScale="90000"/>
          </a:bodyPr>
          <a:lstStyle/>
          <a:p>
            <a:r>
              <a:rPr lang="fi-FI" b="1" dirty="0"/>
              <a:t>Perusopintojen hyväksiluvut/sosionomi</a:t>
            </a:r>
            <a:r>
              <a:rPr lang="fi-FI" dirty="0"/>
              <a:t>  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D755090-7069-1FC5-CA9A-3CCE0D4B9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 anchor="t">
            <a:normAutofit fontScale="85000" lnSpcReduction="20000"/>
          </a:bodyPr>
          <a:lstStyle/>
          <a:p>
            <a:r>
              <a:rPr lang="fi-FI" b="1" i="0" dirty="0">
                <a:effectLst/>
              </a:rPr>
              <a:t>Sosionomi (AMK) -tutkinnolla saat </a:t>
            </a:r>
            <a:r>
              <a:rPr lang="fi-FI" b="1" i="0" dirty="0" err="1">
                <a:effectLst/>
              </a:rPr>
              <a:t>hyväksiluettua</a:t>
            </a:r>
            <a:r>
              <a:rPr lang="fi-FI" b="1" i="0" dirty="0">
                <a:effectLst/>
              </a:rPr>
              <a:t> seuraavat opintojaksot</a:t>
            </a:r>
            <a:r>
              <a:rPr lang="fi-FI" b="0" i="0" dirty="0">
                <a:effectLst/>
              </a:rPr>
              <a:t>:</a:t>
            </a:r>
            <a:endParaRPr lang="en-US" dirty="0">
              <a:ea typeface="Lato"/>
              <a:cs typeface="Lato"/>
            </a:endParaRPr>
          </a:p>
          <a:p>
            <a:pPr marL="541020" lvl="1" indent="-271145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YFIP1002 Valtio ja yhteiskunta (5 op)</a:t>
            </a:r>
            <a:endParaRPr lang="fi-FI" b="0" i="0" dirty="0">
              <a:effectLst/>
              <a:ea typeface="Lato"/>
              <a:cs typeface="Lato"/>
            </a:endParaRPr>
          </a:p>
          <a:p>
            <a:pPr marL="541020" lvl="1" indent="-271145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YFIP1003 Yhteiskuntateoriat (5 op)</a:t>
            </a:r>
            <a:endParaRPr lang="fi-FI" b="0" i="0" dirty="0">
              <a:effectLst/>
              <a:ea typeface="Lato"/>
              <a:cs typeface="Lato"/>
            </a:endParaRPr>
          </a:p>
          <a:p>
            <a:pPr marL="541020" lvl="1" indent="-271145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STOP1006 Sosiaalityön käytännöt I (5 op)</a:t>
            </a:r>
            <a:endParaRPr lang="fi-FI" b="0" i="0" dirty="0">
              <a:effectLst/>
              <a:ea typeface="Lato"/>
              <a:cs typeface="Lato"/>
            </a:endParaRPr>
          </a:p>
          <a:p>
            <a:pPr marL="0" indent="0">
              <a:buNone/>
            </a:pPr>
            <a:endParaRPr lang="fi-FI" b="0" i="0">
              <a:effectLst/>
            </a:endParaRPr>
          </a:p>
          <a:p>
            <a:r>
              <a:rPr lang="fi-FI" b="1" i="0" dirty="0">
                <a:effectLst/>
              </a:rPr>
              <a:t>Suoritettavaksi jäävät opintojaksot:</a:t>
            </a:r>
            <a:endParaRPr lang="fi-FI" b="1" i="0" dirty="0">
              <a:effectLst/>
              <a:ea typeface="Lato"/>
              <a:cs typeface="Lato"/>
            </a:endParaRPr>
          </a:p>
          <a:p>
            <a:pPr marL="541020" lvl="1" indent="-271145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STOP1001 Sosiaalityön johdanto (5 op)</a:t>
            </a:r>
            <a:endParaRPr lang="fi-FI" b="0" i="0" dirty="0">
              <a:effectLst/>
              <a:ea typeface="Lato"/>
              <a:cs typeface="Lato"/>
            </a:endParaRPr>
          </a:p>
          <a:p>
            <a:pPr marL="541020" lvl="1" indent="-271145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YFIP250 Kriittinen ajattelu ja tieteellinen kommunikaatio (5 op)</a:t>
            </a:r>
            <a:endParaRPr lang="fi-FI" b="0" i="0" dirty="0">
              <a:effectLst/>
              <a:ea typeface="Lato"/>
              <a:cs typeface="Lato"/>
            </a:endParaRPr>
          </a:p>
          <a:p>
            <a:endParaRPr lang="fi-FI" dirty="0"/>
          </a:p>
        </p:txBody>
      </p:sp>
      <p:pic>
        <p:nvPicPr>
          <p:cNvPr id="5" name="Kuva 4" descr="Vaaleanpunaiset ja purppurat kukat">
            <a:extLst>
              <a:ext uri="{FF2B5EF4-FFF2-40B4-BE49-F238E27FC236}">
                <a16:creationId xmlns:a16="http://schemas.microsoft.com/office/drawing/2014/main" id="{FA761979-EBB5-0369-A860-9F477A1C51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674" y="10"/>
            <a:ext cx="4460326" cy="666935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noFill/>
        </p:spPr>
      </p:pic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6362E9A0-1E57-BF06-C580-8624F6C17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453336"/>
            <a:ext cx="798984" cy="1444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AE1A52A-7A45-4747-8826-46DCD6690801}" type="datetime1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9.11.2023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8D5B5A44-C643-4C03-FB4E-CF8C0159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453336"/>
            <a:ext cx="4392488" cy="1444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700" b="1" i="0" u="none" strike="noStrike" kern="1200" cap="all" spc="50" normalizeH="0" baseline="0" noProof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87934878-09E2-364E-8EB1-1C8E26590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53336"/>
            <a:ext cx="431999" cy="14401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00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47E7F5-F699-5280-0935-569D98AD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497" y="405212"/>
            <a:ext cx="6481317" cy="1080542"/>
          </a:xfrm>
        </p:spPr>
        <p:txBody>
          <a:bodyPr anchor="t">
            <a:normAutofit fontScale="90000"/>
          </a:bodyPr>
          <a:lstStyle/>
          <a:p>
            <a:r>
              <a:rPr lang="fi-FI" b="1" dirty="0"/>
              <a:t>Aineopintojen hyväksiluvut/sosionomi 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107F2C-9687-6081-4988-576595609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 anchor="t"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fi-FI" b="1" i="0" dirty="0">
                <a:effectLst/>
              </a:rPr>
              <a:t>Sosionomi (AMK) -tutkinnolla saat </a:t>
            </a:r>
            <a:r>
              <a:rPr lang="fi-FI" b="1" i="0" err="1">
                <a:effectLst/>
              </a:rPr>
              <a:t>hyväksiluettua</a:t>
            </a:r>
            <a:r>
              <a:rPr lang="fi-FI" b="1" i="0" dirty="0">
                <a:effectLst/>
              </a:rPr>
              <a:t> seuraavat opintojaksot</a:t>
            </a:r>
            <a:r>
              <a:rPr lang="fi-FI" b="0" i="0" dirty="0">
                <a:effectLst/>
              </a:rPr>
              <a:t>:</a:t>
            </a:r>
            <a:endParaRPr lang="fi-FI" b="0" i="0" dirty="0">
              <a:effectLst/>
              <a:ea typeface="Lato"/>
              <a:cs typeface="Lato"/>
            </a:endParaRPr>
          </a:p>
          <a:p>
            <a:pPr marL="541020" lvl="1" indent="-27114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STOA2008 Sosiaaliturva ja sosiaalipalvelut (5 op)</a:t>
            </a:r>
            <a:endParaRPr lang="fi-FI" b="0" i="0">
              <a:effectLst/>
              <a:ea typeface="Lato"/>
              <a:cs typeface="Lato"/>
            </a:endParaRPr>
          </a:p>
          <a:p>
            <a:pPr marL="541020" lvl="1" indent="-27114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STOA2005 Asiakastyön taidot sosiaalityössä (5 op)</a:t>
            </a:r>
            <a:endParaRPr lang="fi-FI" b="0" i="0" dirty="0">
              <a:effectLst/>
              <a:ea typeface="Lato"/>
              <a:cs typeface="Lato"/>
            </a:endParaRP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fi-FI" sz="1500" b="0" i="0">
              <a:effectLst/>
            </a:endParaRPr>
          </a:p>
          <a:p>
            <a:pPr>
              <a:lnSpc>
                <a:spcPct val="110000"/>
              </a:lnSpc>
            </a:pPr>
            <a:r>
              <a:rPr lang="fi-FI" b="1" i="0" dirty="0">
                <a:effectLst/>
              </a:rPr>
              <a:t>Suoritettavaksi jäävät opintojaksot:</a:t>
            </a:r>
            <a:endParaRPr lang="fi-FI" b="1" i="0">
              <a:effectLst/>
              <a:ea typeface="Lato"/>
              <a:cs typeface="Lato"/>
            </a:endParaRPr>
          </a:p>
          <a:p>
            <a:pPr marL="541020" lvl="1" indent="-27114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STOA2001 Sosiaaliset ongelmat ja eriarvoisuus (5 op)</a:t>
            </a:r>
            <a:endParaRPr lang="fi-FI" b="0" i="0">
              <a:effectLst/>
              <a:ea typeface="Lato"/>
              <a:cs typeface="Lato"/>
            </a:endParaRPr>
          </a:p>
          <a:p>
            <a:pPr marL="541020" lvl="1" indent="-27114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STOA2003 Aikuissosiaalityön perusteet (5 op)</a:t>
            </a:r>
            <a:endParaRPr lang="fi-FI" b="0" i="0">
              <a:effectLst/>
              <a:ea typeface="Lato"/>
              <a:cs typeface="Lato"/>
            </a:endParaRPr>
          </a:p>
          <a:p>
            <a:pPr marL="541020" lvl="1" indent="-27114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STOA2004 Sosiaalioikeus (5 op)</a:t>
            </a:r>
            <a:endParaRPr lang="fi-FI" b="0" i="0">
              <a:effectLst/>
              <a:ea typeface="Lato"/>
              <a:cs typeface="Lato"/>
            </a:endParaRPr>
          </a:p>
          <a:p>
            <a:pPr marL="541020" lvl="1" indent="-27114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STOA2007 Lapsi- ja perhesosiaalityön perusteet (5 op)</a:t>
            </a:r>
            <a:endParaRPr lang="fi-FI" b="0" i="0">
              <a:effectLst/>
              <a:ea typeface="Lato"/>
              <a:cs typeface="Lato"/>
            </a:endParaRPr>
          </a:p>
          <a:p>
            <a:pPr marL="541020" lvl="1" indent="-27114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YFIA200 Kvalitatiiviset ja kvantitatiiviset menetelmät (5 op)</a:t>
            </a:r>
            <a:endParaRPr lang="fi-FI" b="0" i="0">
              <a:effectLst/>
              <a:ea typeface="Lato"/>
              <a:cs typeface="Lato"/>
            </a:endParaRPr>
          </a:p>
          <a:p>
            <a:pPr marL="541020" lvl="1" indent="-27114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</a:rPr>
              <a:t>STOA250 Kvalitatiivisten ja kvantitatiivisten menetelmien tutkimusharjoitukset (5 op)</a:t>
            </a:r>
            <a:endParaRPr lang="fi-FI" b="0" i="0">
              <a:effectLst/>
              <a:ea typeface="Lato"/>
              <a:cs typeface="Lato"/>
            </a:endParaRPr>
          </a:p>
          <a:p>
            <a:pPr>
              <a:lnSpc>
                <a:spcPct val="110000"/>
              </a:lnSpc>
            </a:pPr>
            <a:endParaRPr lang="fi-FI" sz="1500"/>
          </a:p>
        </p:txBody>
      </p:sp>
      <p:pic>
        <p:nvPicPr>
          <p:cNvPr id="5" name="Kuva 4" descr="Laventelinkukat auringonvalossa">
            <a:extLst>
              <a:ext uri="{FF2B5EF4-FFF2-40B4-BE49-F238E27FC236}">
                <a16:creationId xmlns:a16="http://schemas.microsoft.com/office/drawing/2014/main" id="{F25BB9E4-7189-338B-527B-3143050718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674" y="10"/>
            <a:ext cx="4460326" cy="666935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noFill/>
        </p:spPr>
      </p:pic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0749E419-4529-EDA2-4F30-AE3EDA7ED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453336"/>
            <a:ext cx="798984" cy="1444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AE1A52A-7A45-4747-8826-46DCD6690801}" type="datetime1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9.11.2023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9CFE72AA-DF85-EDDB-062F-99271B555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453336"/>
            <a:ext cx="4392488" cy="1444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700" b="1" i="0" u="none" strike="noStrike" kern="1200" cap="all" spc="50" normalizeH="0" baseline="0" noProof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18806EAE-A286-5C90-2680-4F434439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53336"/>
            <a:ext cx="431999" cy="14401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528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F0F22-7972-FB96-314B-BEF6EFF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897" y="405209"/>
            <a:ext cx="10369103" cy="1080542"/>
          </a:xfrm>
        </p:spPr>
        <p:txBody>
          <a:bodyPr anchor="t">
            <a:normAutofit/>
          </a:bodyPr>
          <a:lstStyle/>
          <a:p>
            <a:r>
              <a:rPr lang="en-US" dirty="0" err="1"/>
              <a:t>Tervetuloa</a:t>
            </a:r>
            <a:r>
              <a:rPr lang="en-US" dirty="0"/>
              <a:t> </a:t>
            </a:r>
            <a:r>
              <a:rPr lang="en-US" dirty="0" err="1"/>
              <a:t>opiskelemaan</a:t>
            </a:r>
            <a:r>
              <a:rPr lang="en-US" dirty="0"/>
              <a:t> </a:t>
            </a:r>
            <a:r>
              <a:rPr lang="en-US" dirty="0" err="1"/>
              <a:t>sosiaalityötä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C1041-2B28-3096-6920-9C82F33CA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 anchor="t">
            <a:normAutofit fontScale="77500" lnSpcReduction="20000"/>
          </a:bodyPr>
          <a:lstStyle/>
          <a:p>
            <a:r>
              <a:rPr lang="en-US" dirty="0" err="1"/>
              <a:t>Sosiaalityön</a:t>
            </a:r>
            <a:r>
              <a:rPr lang="en-US" dirty="0"/>
              <a:t> </a:t>
            </a:r>
            <a:r>
              <a:rPr lang="en-US" dirty="0" err="1"/>
              <a:t>perusopintoihin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ilmoittautua</a:t>
            </a:r>
            <a:r>
              <a:rPr lang="en-US" dirty="0"/>
              <a:t> </a:t>
            </a:r>
            <a:r>
              <a:rPr lang="en-US" dirty="0" err="1"/>
              <a:t>vapaasti</a:t>
            </a:r>
            <a:r>
              <a:rPr lang="en-US" dirty="0"/>
              <a:t>. </a:t>
            </a:r>
          </a:p>
          <a:p>
            <a:endParaRPr lang="en-US" dirty="0"/>
          </a:p>
          <a:p>
            <a:r>
              <a:rPr lang="en-US" dirty="0" err="1"/>
              <a:t>Aineopintoihin</a:t>
            </a:r>
            <a:r>
              <a:rPr lang="en-US" dirty="0"/>
              <a:t> </a:t>
            </a:r>
            <a:r>
              <a:rPr lang="en-US" dirty="0" err="1"/>
              <a:t>otetaan</a:t>
            </a:r>
            <a:r>
              <a:rPr lang="en-US" dirty="0"/>
              <a:t> </a:t>
            </a:r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opiskelijoita</a:t>
            </a:r>
            <a:r>
              <a:rPr lang="en-US" dirty="0"/>
              <a:t> </a:t>
            </a:r>
            <a:r>
              <a:rPr lang="en-US" dirty="0" err="1"/>
              <a:t>seuraavan</a:t>
            </a:r>
            <a:r>
              <a:rPr lang="en-US" dirty="0"/>
              <a:t> </a:t>
            </a:r>
            <a:r>
              <a:rPr lang="en-US" dirty="0" err="1"/>
              <a:t>kerran</a:t>
            </a:r>
            <a:r>
              <a:rPr lang="en-US" dirty="0"/>
              <a:t> </a:t>
            </a:r>
            <a:r>
              <a:rPr lang="en-US" dirty="0" err="1"/>
              <a:t>syksyllä</a:t>
            </a:r>
            <a:r>
              <a:rPr lang="en-US" dirty="0"/>
              <a:t> 2024.</a:t>
            </a:r>
          </a:p>
          <a:p>
            <a:endParaRPr lang="en-US" dirty="0"/>
          </a:p>
          <a:p>
            <a:r>
              <a:rPr lang="en-US" dirty="0" err="1"/>
              <a:t>Lisätietoa</a:t>
            </a:r>
            <a:r>
              <a:rPr lang="en-US" dirty="0"/>
              <a:t> </a:t>
            </a:r>
            <a:r>
              <a:rPr lang="en-US" dirty="0" err="1"/>
              <a:t>HelpJYU:n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helpjyu@jyu.fi</a:t>
            </a:r>
            <a:r>
              <a:rPr lang="en-US" dirty="0"/>
              <a:t>) </a:t>
            </a:r>
            <a:r>
              <a:rPr lang="en-US" dirty="0" err="1"/>
              <a:t>kautta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Sosiaalityön</a:t>
            </a:r>
            <a:r>
              <a:rPr lang="en-US" dirty="0"/>
              <a:t> </a:t>
            </a:r>
            <a:r>
              <a:rPr lang="en-US" dirty="0" err="1"/>
              <a:t>opinto-opas</a:t>
            </a:r>
            <a:r>
              <a:rPr lang="en-US" dirty="0"/>
              <a:t> </a:t>
            </a:r>
            <a:r>
              <a:rPr lang="en-US" dirty="0" err="1"/>
              <a:t>löytyy</a:t>
            </a:r>
            <a:r>
              <a:rPr lang="en-US" dirty="0"/>
              <a:t> </a:t>
            </a:r>
            <a:r>
              <a:rPr lang="en-US" dirty="0" err="1"/>
              <a:t>avoimen</a:t>
            </a:r>
            <a:r>
              <a:rPr lang="en-US" dirty="0"/>
              <a:t> </a:t>
            </a:r>
            <a:r>
              <a:rPr lang="en-US" dirty="0" err="1"/>
              <a:t>yliopiston</a:t>
            </a:r>
            <a:r>
              <a:rPr lang="en-US" dirty="0"/>
              <a:t> </a:t>
            </a:r>
            <a:r>
              <a:rPr lang="en-US" dirty="0" err="1"/>
              <a:t>verkkosivuilta</a:t>
            </a:r>
            <a:r>
              <a:rPr lang="en-US" dirty="0"/>
              <a:t>: </a:t>
            </a:r>
            <a:br>
              <a:rPr lang="en-US" dirty="0"/>
            </a:br>
            <a:r>
              <a:rPr lang="en-US" dirty="0" err="1">
                <a:hlinkClick r:id="rId3"/>
              </a:rPr>
              <a:t>Sosiaalityö</a:t>
            </a:r>
            <a:r>
              <a:rPr lang="en-US" dirty="0">
                <a:hlinkClick r:id="rId3"/>
              </a:rPr>
              <a:t> — Avoin yliopisto — Jyväskylän </a:t>
            </a:r>
            <a:r>
              <a:rPr lang="en-US" dirty="0" err="1">
                <a:hlinkClick r:id="rId3"/>
              </a:rPr>
              <a:t>yliopiston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opinto-opas</a:t>
            </a:r>
            <a:r>
              <a:rPr lang="en-US" dirty="0">
                <a:hlinkClick r:id="rId3"/>
              </a:rPr>
              <a:t> (jyu.fi)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595EE-7713-17FA-62CB-C825AE250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AE1A52A-7A45-4747-8826-46DCD6690801}" type="datetime1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9.11.2023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958A4-ABDF-441C-D583-F3984CD3F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700" b="1" i="0" u="none" strike="noStrike" kern="1200" cap="all" spc="50" normalizeH="0" baseline="0" noProof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DF700-7DE1-81E6-4074-BEC0EE5B0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368B054-C9F0-DDBA-14D2-1E7E8DABF1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7750" r="34750"/>
          <a:stretch/>
        </p:blipFill>
        <p:spPr>
          <a:xfrm>
            <a:off x="8256588" y="1773237"/>
            <a:ext cx="3455987" cy="3455987"/>
          </a:xfrm>
          <a:noFill/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329A271-73AC-7803-3658-4A9C7CCDF9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588" y="5373216"/>
            <a:ext cx="3455987" cy="792634"/>
          </a:xfrm>
        </p:spPr>
        <p:txBody>
          <a:bodyPr/>
          <a:lstStyle/>
          <a:p>
            <a:r>
              <a:rPr lang="en-US" dirty="0" err="1">
                <a:ea typeface="Lato"/>
                <a:cs typeface="Lato"/>
              </a:rPr>
              <a:t>Avoimen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yliopiston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toimipaikka</a:t>
            </a:r>
            <a:r>
              <a:rPr lang="en-US" dirty="0">
                <a:ea typeface="Lato"/>
                <a:cs typeface="Lato"/>
              </a:rPr>
              <a:t>: </a:t>
            </a:r>
            <a:r>
              <a:rPr lang="en-US" dirty="0" err="1">
                <a:ea typeface="Lato"/>
                <a:cs typeface="Lato"/>
              </a:rPr>
              <a:t>Ruusupuisto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0775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252086-804F-7FA7-B54F-D5E8F483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726" y="222823"/>
            <a:ext cx="9808432" cy="1019912"/>
          </a:xfrm>
        </p:spPr>
        <p:txBody>
          <a:bodyPr/>
          <a:lstStyle/>
          <a:p>
            <a:r>
              <a:rPr lang="fi-FI" b="1" dirty="0"/>
              <a:t>Sosiaalityön opettajat (avoin yo)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8A47B2-47CF-ABD9-B202-4CDDE513B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375" y="1281863"/>
            <a:ext cx="8301591" cy="5000505"/>
          </a:xfrm>
        </p:spPr>
        <p:txBody>
          <a:bodyPr vert="horz" lIns="0" tIns="0" rIns="0" bIns="0" rtlCol="0" anchor="t" anchorCtr="0">
            <a:noAutofit/>
          </a:bodyPr>
          <a:lstStyle/>
          <a:p>
            <a:pPr marL="0" indent="0">
              <a:buNone/>
            </a:pPr>
            <a:r>
              <a:rPr lang="fi-FI" sz="1500" b="1" i="0" dirty="0">
                <a:effectLst/>
                <a:latin typeface="Lato"/>
                <a:ea typeface="Lato"/>
                <a:cs typeface="Lato"/>
              </a:rPr>
              <a:t>Maarit Engman</a:t>
            </a:r>
          </a:p>
          <a:p>
            <a:r>
              <a:rPr lang="fi-FI" sz="1500" b="0" i="0" dirty="0">
                <a:effectLst/>
                <a:latin typeface="Lato"/>
                <a:ea typeface="Lato"/>
                <a:cs typeface="Lato"/>
              </a:rPr>
              <a:t>Sosiaalityön johdanto (vastuuopettaja), Sosiaalityön käytännöt I (vastuuopettaja), Aikuissosiaalityön perusteet, Sos</a:t>
            </a:r>
            <a:r>
              <a:rPr lang="fi-FI" sz="1500" dirty="0">
                <a:latin typeface="Lato"/>
                <a:ea typeface="Lato"/>
                <a:cs typeface="Lato"/>
              </a:rPr>
              <a:t>iaaliset </a:t>
            </a:r>
            <a:r>
              <a:rPr lang="fi-FI" sz="1500" b="0" i="0" dirty="0">
                <a:effectLst/>
                <a:latin typeface="Lato"/>
                <a:ea typeface="Lato"/>
                <a:cs typeface="Lato"/>
              </a:rPr>
              <a:t>ongelmat ja eriarvoisuus</a:t>
            </a:r>
          </a:p>
          <a:p>
            <a:pPr marL="0" indent="0">
              <a:buNone/>
            </a:pPr>
            <a:endParaRPr lang="fi-FI" sz="1500" b="0" i="0" dirty="0">
              <a:effectLst/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fi-FI" sz="1500" b="1" i="0" dirty="0">
                <a:effectLst/>
                <a:latin typeface="Lato"/>
                <a:ea typeface="Lato"/>
                <a:cs typeface="Lato"/>
              </a:rPr>
              <a:t>Heli Niemi</a:t>
            </a:r>
          </a:p>
          <a:p>
            <a:r>
              <a:rPr lang="fi-FI" sz="1500" dirty="0">
                <a:latin typeface="Lato"/>
                <a:ea typeface="Lato"/>
                <a:cs typeface="Lato"/>
              </a:rPr>
              <a:t>L</a:t>
            </a:r>
            <a:r>
              <a:rPr lang="fi-FI" sz="1500" b="0" i="0" dirty="0">
                <a:effectLst/>
                <a:latin typeface="Lato"/>
                <a:ea typeface="Lato"/>
                <a:cs typeface="Lato"/>
              </a:rPr>
              <a:t>apsi- ja perhesosiaalityön perusteet (vastuuopettaja), Sosiaalityön johdanto, Sosiaalityön käytännöt I, Sosiaaliturva ja sosiaalipalvelut, Kandiseminaari</a:t>
            </a:r>
            <a:endParaRPr lang="fi-FI" sz="1500" dirty="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endParaRPr lang="fi-FI" sz="1500" b="0" i="0" dirty="0">
              <a:effectLst/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fi-FI" sz="1500" b="1" i="0" dirty="0">
                <a:effectLst/>
                <a:latin typeface="Lato"/>
                <a:ea typeface="Lato"/>
                <a:cs typeface="Lato"/>
              </a:rPr>
              <a:t>Minna Strömberg-Jakka</a:t>
            </a:r>
          </a:p>
          <a:p>
            <a:r>
              <a:rPr lang="fi-FI" sz="1500" i="0" dirty="0">
                <a:effectLst/>
                <a:latin typeface="Lato"/>
                <a:ea typeface="Lato"/>
                <a:cs typeface="Lato"/>
              </a:rPr>
              <a:t>Sosiaaliturva ja sosiaalipalvelut (vastuuopettaja), Sosiaaliset ongelmat ja eriarvoisuus (vastuuopettaja), Sosiaalityön johdanto, Kriittinen ajattelu ja tieteellinen kommunikaatio</a:t>
            </a:r>
          </a:p>
          <a:p>
            <a:pPr marL="0" indent="0">
              <a:buNone/>
            </a:pPr>
            <a:endParaRPr lang="fi-FI" sz="1500" dirty="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fi-FI" sz="1500" b="1" i="0" dirty="0">
                <a:effectLst/>
                <a:latin typeface="Lato"/>
                <a:ea typeface="Lato"/>
                <a:cs typeface="Lato"/>
              </a:rPr>
              <a:t>Sirpa Tapola-Tuohikumpu</a:t>
            </a:r>
          </a:p>
          <a:p>
            <a:r>
              <a:rPr lang="fi-FI" sz="1500" b="0" i="0" dirty="0">
                <a:effectLst/>
              </a:rPr>
              <a:t>Asiakastyön taidot, Sosiaalityön johdanto, Sosiaalityön käytännöt 1, Kandiseminaari</a:t>
            </a:r>
          </a:p>
          <a:p>
            <a:pPr marL="0" indent="0">
              <a:buNone/>
            </a:pPr>
            <a:r>
              <a:rPr lang="fi-FI" sz="1600" b="1" u="sng" dirty="0">
                <a:latin typeface="Lato"/>
                <a:ea typeface="Lato"/>
                <a:cs typeface="Lato"/>
              </a:rPr>
              <a:t>Muut tuntiopettajat:</a:t>
            </a:r>
          </a:p>
          <a:p>
            <a:r>
              <a:rPr lang="fi-FI" sz="1600" dirty="0">
                <a:latin typeface="Lato"/>
                <a:ea typeface="Lato"/>
                <a:cs typeface="Lato"/>
              </a:rPr>
              <a:t>Kriittinen ajattelu ja tieteellinen kommunikaatio, Sosiaalioikeus, Valtio ja yhteiskunta, Yhteiskuntateoriat Sosiaaliturva ja sosiaalipalvelut, Sosiaaliset ongelmat ja eriarvoisuus, Sosiaalityön johdanto</a:t>
            </a:r>
          </a:p>
          <a:p>
            <a:endParaRPr lang="fi-FI" sz="1500" b="0" i="0" dirty="0">
              <a:effectLst/>
              <a:ea typeface="Lato"/>
              <a:cs typeface="Lato"/>
            </a:endParaRPr>
          </a:p>
          <a:p>
            <a:pPr marL="0" indent="0">
              <a:buNone/>
            </a:pPr>
            <a:endParaRPr lang="fi-FI" b="0" i="0" dirty="0">
              <a:effectLst/>
              <a:latin typeface="-apple-system"/>
            </a:endParaRPr>
          </a:p>
          <a:p>
            <a:endParaRPr lang="fi-FI" dirty="0"/>
          </a:p>
        </p:txBody>
      </p:sp>
      <p:pic>
        <p:nvPicPr>
          <p:cNvPr id="14" name="Sisällön paikkamerkki 13" descr="Kuva, joka sisältää kohteen Ihmisen kasvot, henkilö, vaate, hymy&#10;&#10;Kuvaus luotu automaattisesti">
            <a:extLst>
              <a:ext uri="{FF2B5EF4-FFF2-40B4-BE49-F238E27FC236}">
                <a16:creationId xmlns:a16="http://schemas.microsoft.com/office/drawing/2014/main" id="{4CEB9E70-88D2-137F-7D4A-1A69443019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82" y="5230601"/>
            <a:ext cx="1046688" cy="1228461"/>
          </a:xfrm>
        </p:spPr>
      </p:pic>
      <p:pic>
        <p:nvPicPr>
          <p:cNvPr id="16" name="Kuva 15" descr="Kuva, joka sisältää kohteen Ihmisen kasvot, henkilö, vaate, hymy&#10;&#10;Kuvaus luotu automaattisesti">
            <a:extLst>
              <a:ext uri="{FF2B5EF4-FFF2-40B4-BE49-F238E27FC236}">
                <a16:creationId xmlns:a16="http://schemas.microsoft.com/office/drawing/2014/main" id="{54B43478-B483-F4CC-7014-0E2A286244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42" y="2419250"/>
            <a:ext cx="1052590" cy="1210443"/>
          </a:xfrm>
          <a:prstGeom prst="rect">
            <a:avLst/>
          </a:prstGeom>
        </p:spPr>
      </p:pic>
      <p:pic>
        <p:nvPicPr>
          <p:cNvPr id="5" name="Kuva 4" descr="Kuva, joka sisältää kohteen Ihmisen kasvot, henkilö, Selfie, kulmakarva&#10;&#10;Kuvaus luotu automaattisesti">
            <a:extLst>
              <a:ext uri="{FF2B5EF4-FFF2-40B4-BE49-F238E27FC236}">
                <a16:creationId xmlns:a16="http://schemas.microsoft.com/office/drawing/2014/main" id="{938DC050-F552-2DD8-F9CC-B59488CB66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23" y="1281861"/>
            <a:ext cx="1056708" cy="1066660"/>
          </a:xfrm>
          <a:prstGeom prst="rect">
            <a:avLst/>
          </a:prstGeom>
        </p:spPr>
      </p:pic>
      <p:pic>
        <p:nvPicPr>
          <p:cNvPr id="7" name="Kuva 6" descr="Kuva, joka sisältää kohteen henkilö, Ihmisen kasvot, Selfie, sisä-&#10;&#10;Kuvaus luotu automaattisesti">
            <a:extLst>
              <a:ext uri="{FF2B5EF4-FFF2-40B4-BE49-F238E27FC236}">
                <a16:creationId xmlns:a16="http://schemas.microsoft.com/office/drawing/2014/main" id="{A7C9AA44-98FB-8F36-F2CF-22DE9657E9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82" y="3700421"/>
            <a:ext cx="1048140" cy="145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98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C14C5A-56F6-5402-1D5F-DBBCE419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568" y="288872"/>
            <a:ext cx="9808432" cy="1019912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Sosiaalityön opettajat</a:t>
            </a:r>
            <a:r>
              <a:rPr lang="fi-FI" dirty="0"/>
              <a:t> </a:t>
            </a:r>
            <a:br>
              <a:rPr lang="fi-FI" dirty="0"/>
            </a:br>
            <a:endParaRPr lang="fi-FI" sz="31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B8A935-18CF-A4B8-C86F-7411C94B2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1972" y="1173162"/>
            <a:ext cx="6301020" cy="5238134"/>
          </a:xfrm>
        </p:spPr>
        <p:txBody>
          <a:bodyPr vert="horz" lIns="0" tIns="0" rIns="0" bIns="0" rtlCol="0" anchor="t" anchorCtr="0">
            <a:noAutofit/>
          </a:bodyPr>
          <a:lstStyle/>
          <a:p>
            <a:pPr marL="0" indent="0">
              <a:buNone/>
            </a:pPr>
            <a:r>
              <a:rPr lang="fi-FI" sz="1400" b="1" u="sng" dirty="0"/>
              <a:t>Avoin yliopisto/Kokkolan yliopistokeskus Chydenius:</a:t>
            </a:r>
            <a:endParaRPr lang="fi-FI" sz="1400" b="1" u="sng" dirty="0">
              <a:ea typeface="Lato"/>
              <a:cs typeface="Lato"/>
            </a:endParaRPr>
          </a:p>
          <a:p>
            <a:pPr marL="0" indent="0">
              <a:buNone/>
            </a:pPr>
            <a:endParaRPr lang="fi-FI" sz="1400" b="1" dirty="0">
              <a:ea typeface="Lato"/>
              <a:cs typeface="Lato"/>
            </a:endParaRPr>
          </a:p>
          <a:p>
            <a:pPr marL="0" indent="0">
              <a:buNone/>
            </a:pPr>
            <a:r>
              <a:rPr lang="fi-FI" sz="1400" b="1" dirty="0">
                <a:latin typeface="Lato"/>
                <a:ea typeface="Lato"/>
                <a:cs typeface="Lato"/>
              </a:rPr>
              <a:t>Sirpa Karjalainen</a:t>
            </a:r>
          </a:p>
          <a:p>
            <a:r>
              <a:rPr lang="fi-FI" sz="1400" dirty="0">
                <a:latin typeface="Lato"/>
                <a:ea typeface="Lato"/>
                <a:cs typeface="Lato"/>
              </a:rPr>
              <a:t>Aikuissosiaalityön perusteet (vastuuopettaja) </a:t>
            </a:r>
          </a:p>
          <a:p>
            <a:endParaRPr lang="fi-FI" sz="1400" dirty="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fi-FI" sz="1400" b="1" dirty="0">
                <a:latin typeface="Lato"/>
                <a:ea typeface="Lato"/>
                <a:cs typeface="Lato"/>
              </a:rPr>
              <a:t>Jiri Nieminen </a:t>
            </a:r>
          </a:p>
          <a:p>
            <a:r>
              <a:rPr lang="fi-FI" sz="1400" dirty="0">
                <a:latin typeface="Lato"/>
                <a:ea typeface="Lato"/>
                <a:cs typeface="Lato"/>
              </a:rPr>
              <a:t>Kandiseminaari</a:t>
            </a:r>
          </a:p>
          <a:p>
            <a:endParaRPr lang="fi-FI" sz="1400" b="0" i="0" dirty="0">
              <a:effectLst/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fi-FI" sz="1400" b="1" dirty="0">
                <a:latin typeface="Lato"/>
                <a:ea typeface="Lato"/>
                <a:cs typeface="Lato"/>
              </a:rPr>
              <a:t>Kaisa Vuolukka</a:t>
            </a:r>
          </a:p>
          <a:p>
            <a:r>
              <a:rPr lang="fi-FI" sz="1400" dirty="0">
                <a:latin typeface="Lato"/>
                <a:ea typeface="Lato"/>
                <a:cs typeface="Lato"/>
              </a:rPr>
              <a:t>Asiakastyön taidot, Lapsi- ja perhesosiaalityön perusteet</a:t>
            </a:r>
          </a:p>
          <a:p>
            <a:pPr marL="0" indent="0">
              <a:buNone/>
            </a:pPr>
            <a:endParaRPr lang="fi-FI" sz="1400" b="0" i="0" dirty="0">
              <a:effectLst/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fi-FI" sz="1400" b="1" dirty="0">
                <a:latin typeface="Lato"/>
                <a:ea typeface="Lato"/>
                <a:cs typeface="Lato"/>
              </a:rPr>
              <a:t>Mira Välimaa</a:t>
            </a:r>
          </a:p>
          <a:p>
            <a:r>
              <a:rPr lang="fi-FI" sz="1400" dirty="0">
                <a:latin typeface="Lato"/>
                <a:ea typeface="Lato"/>
                <a:cs typeface="Lato"/>
              </a:rPr>
              <a:t>Lapsi- ja perhesosiaalityön perusteet, Kandiseminaari </a:t>
            </a:r>
          </a:p>
          <a:p>
            <a:pPr marL="0" indent="0">
              <a:buNone/>
            </a:pPr>
            <a:endParaRPr lang="fi-FI" sz="1400" b="1" u="sng" dirty="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fi-FI" sz="1400" b="1" u="sng" dirty="0">
                <a:latin typeface="Lato"/>
                <a:ea typeface="Lato"/>
                <a:cs typeface="Lato"/>
              </a:rPr>
              <a:t>Lisäksi maisteriopinnoissa opettavat:</a:t>
            </a:r>
          </a:p>
          <a:p>
            <a:r>
              <a:rPr lang="fi-FI" sz="1400" dirty="0">
                <a:latin typeface="Lato"/>
                <a:ea typeface="Lato"/>
                <a:cs typeface="Lato"/>
              </a:rPr>
              <a:t>Laura Tiitinen, Kati Turtiainen, Sirkka Alho, Anu-Riina Svenlin</a:t>
            </a:r>
          </a:p>
          <a:p>
            <a:pPr marL="0" indent="0">
              <a:buNone/>
            </a:pPr>
            <a:endParaRPr lang="fi-FI" sz="2400" dirty="0">
              <a:latin typeface="Lato"/>
              <a:ea typeface="Lato"/>
              <a:cs typeface="Lato"/>
            </a:endParaRPr>
          </a:p>
        </p:txBody>
      </p:sp>
      <p:pic>
        <p:nvPicPr>
          <p:cNvPr id="6" name="Sisällön paikkamerkki 5" descr="Kuva, joka sisältää kohteen vaate, henkilö, Ihmisen kasvot, hymy&#10;&#10;Kuvaus luotu automaattisesti">
            <a:extLst>
              <a:ext uri="{FF2B5EF4-FFF2-40B4-BE49-F238E27FC236}">
                <a16:creationId xmlns:a16="http://schemas.microsoft.com/office/drawing/2014/main" id="{18291392-7367-C3F5-C9C0-33B17655AA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05" y="1382927"/>
            <a:ext cx="1135038" cy="756692"/>
          </a:xfrm>
        </p:spPr>
      </p:pic>
      <p:pic>
        <p:nvPicPr>
          <p:cNvPr id="5" name="Kuva 4" descr="Kuva, joka sisältää kohteen Ihmisen kasvot, henkilö, huivi, vaate&#10;&#10;Kuvaus luotu automaattisesti">
            <a:extLst>
              <a:ext uri="{FF2B5EF4-FFF2-40B4-BE49-F238E27FC236}">
                <a16:creationId xmlns:a16="http://schemas.microsoft.com/office/drawing/2014/main" id="{019D9A99-8FBA-CDC6-2C22-FFBF1FE767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62" y="3360270"/>
            <a:ext cx="1135037" cy="863919"/>
          </a:xfrm>
          <a:prstGeom prst="rect">
            <a:avLst/>
          </a:prstGeom>
        </p:spPr>
      </p:pic>
      <p:pic>
        <p:nvPicPr>
          <p:cNvPr id="9" name="Kuva 8" descr="Kuva, joka sisältää kohteen Ihmisen kasvot, henkilö, vaate, muotokuva&#10;&#10;Kuvaus luotu automaattisesti">
            <a:extLst>
              <a:ext uri="{FF2B5EF4-FFF2-40B4-BE49-F238E27FC236}">
                <a16:creationId xmlns:a16="http://schemas.microsoft.com/office/drawing/2014/main" id="{A094918F-97A4-591F-7770-02D18DDC0A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742" y="4278038"/>
            <a:ext cx="1129256" cy="1271178"/>
          </a:xfrm>
          <a:prstGeom prst="rect">
            <a:avLst/>
          </a:prstGeom>
        </p:spPr>
      </p:pic>
      <p:pic>
        <p:nvPicPr>
          <p:cNvPr id="11" name="Kuva 10" descr="Kuva, joka sisältää kohteen Ihmisen kasvot, vaate, henkilö, päähine&#10;&#10;Kuvaus luotu automaattisesti">
            <a:extLst>
              <a:ext uri="{FF2B5EF4-FFF2-40B4-BE49-F238E27FC236}">
                <a16:creationId xmlns:a16="http://schemas.microsoft.com/office/drawing/2014/main" id="{2EC70B5B-3A04-2961-7713-925EBF92C7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924891" y="2193471"/>
            <a:ext cx="1135037" cy="11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55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3EEE55-20F5-F921-F3FE-C84F13226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3851564"/>
            <a:ext cx="10363200" cy="1277874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Infotilaisuus sosiaalityön opinnoista yhteistyöalueille 9.11.2023 klo 18-19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D166C19-7D26-3813-402E-36889D7C0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3FA4F7B-5F63-11D7-DFA4-5504EB1DC8E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63083" y="5375998"/>
            <a:ext cx="10456884" cy="117771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Lato" panose="020F0502020204030203" pitchFamily="34" charset="0"/>
              </a:rPr>
              <a:t>Sosiaalityön professori </a:t>
            </a:r>
            <a:r>
              <a:rPr lang="fi-FI" b="1" i="0" dirty="0">
                <a:effectLst/>
                <a:latin typeface="Lato" panose="020F0502020204030203" pitchFamily="34" charset="0"/>
              </a:rPr>
              <a:t>Aila-Leena Matthies</a:t>
            </a:r>
            <a:endParaRPr lang="fi-FI" b="0" i="0" dirty="0">
              <a:effectLst/>
              <a:latin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dirty="0">
                <a:latin typeface="Lato" panose="020F0502020204030203" pitchFamily="34" charset="0"/>
              </a:rPr>
              <a:t>A</a:t>
            </a:r>
            <a:r>
              <a:rPr lang="fi-FI" b="0" i="0" dirty="0">
                <a:effectLst/>
                <a:latin typeface="Lato" panose="020F0502020204030203" pitchFamily="34" charset="0"/>
              </a:rPr>
              <a:t>voimen yliopiston opettajat </a:t>
            </a:r>
            <a:r>
              <a:rPr lang="fi-FI" b="1" i="0" dirty="0">
                <a:effectLst/>
                <a:latin typeface="Lato" panose="020F0502020204030203" pitchFamily="34" charset="0"/>
              </a:rPr>
              <a:t>Heli Niemi ja Maarit Engman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dirty="0">
                <a:latin typeface="Lato" panose="020F0502020204030203" pitchFamily="34" charset="0"/>
              </a:rPr>
              <a:t>S</a:t>
            </a:r>
            <a:r>
              <a:rPr lang="fi-FI" b="0" i="0" dirty="0">
                <a:effectLst/>
                <a:latin typeface="Lato" panose="020F0502020204030203" pitchFamily="34" charset="0"/>
              </a:rPr>
              <a:t>osiaalityön maisteriopintojen koulutussuunnittelija </a:t>
            </a:r>
            <a:r>
              <a:rPr lang="fi-FI" b="1" i="0" dirty="0">
                <a:effectLst/>
                <a:latin typeface="Lato" panose="020F0502020204030203" pitchFamily="34" charset="0"/>
              </a:rPr>
              <a:t>Sanna Särkilä</a:t>
            </a:r>
            <a:endParaRPr lang="fi-FI" b="0" i="0" dirty="0">
              <a:effectLst/>
              <a:latin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i-FI" b="0" i="0" dirty="0">
              <a:effectLst/>
              <a:latin typeface="Lato" panose="020F0502020204030203" pitchFamily="34" charset="0"/>
            </a:endParaRP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671AFF0-0D2A-1F88-677D-16962DBB5A2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2317F95-67B7-D663-D69B-BCC735157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/>
              <a:t>KOKKOLAN YLIOPISTOKESKUS CHYDENIUS</a:t>
            </a:r>
            <a:endParaRPr lang="fi-FI" b="1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7A977D5-42DA-0C8E-1B0F-9957FD0DAC52}"/>
              </a:ext>
            </a:extLst>
          </p:cNvPr>
          <p:cNvSpPr txBox="1"/>
          <p:nvPr/>
        </p:nvSpPr>
        <p:spPr>
          <a:xfrm>
            <a:off x="191742" y="2835613"/>
            <a:ext cx="455137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4800" b="1" dirty="0">
                <a:solidFill>
                  <a:srgbClr val="F1563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TERVETULOA!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9549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henkilö, henkilöt, ryhmä&#10;&#10;Kuvaus luotu automaattisesti">
            <a:extLst>
              <a:ext uri="{FF2B5EF4-FFF2-40B4-BE49-F238E27FC236}">
                <a16:creationId xmlns:a16="http://schemas.microsoft.com/office/drawing/2014/main" id="{F3399C91-1E02-A9F0-5ECE-D53EAD318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519" b="2"/>
          <a:stretch/>
        </p:blipFill>
        <p:spPr>
          <a:xfrm>
            <a:off x="5260665" y="10"/>
            <a:ext cx="6931336" cy="654049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noFill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947F87-D36E-9E70-2FED-EFE8DC368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Sosiaalityön</a:t>
            </a:r>
            <a:r>
              <a:rPr lang="en-US" dirty="0"/>
              <a:t> </a:t>
            </a:r>
            <a:r>
              <a:rPr lang="en-US" dirty="0" err="1"/>
              <a:t>maisteriopinnot</a:t>
            </a:r>
            <a:r>
              <a:rPr lang="en-US" dirty="0"/>
              <a:t> Kokkolan </a:t>
            </a:r>
            <a:r>
              <a:rPr lang="en-US" dirty="0" err="1"/>
              <a:t>ylipistokeskuksessa</a:t>
            </a:r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10F3499-EA3D-FE08-AFA1-2FEBA2007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 lnSpcReduction="10000"/>
          </a:bodyPr>
          <a:lstStyle/>
          <a:p>
            <a:r>
              <a:rPr lang="fi-FI" dirty="0"/>
              <a:t>Sosiaalityön maisteriopintoja aikuisopiskelijoille, opiskelu mahdollista työssäkäyville</a:t>
            </a:r>
          </a:p>
          <a:p>
            <a:r>
              <a:rPr lang="fi-FI" dirty="0"/>
              <a:t>Sosiaalityön maisteriopintoihin voi hakea kerran vuodessa korkeakoulujen kevään yhteishaussa. </a:t>
            </a:r>
          </a:p>
          <a:p>
            <a:r>
              <a:rPr lang="fi-FI" dirty="0"/>
              <a:t>Kokkolan sosiaalityön maisteriopintoihin on kaksi hakukohdetta -&gt;</a:t>
            </a:r>
          </a:p>
          <a:p>
            <a:r>
              <a:rPr lang="fi-FI" dirty="0">
                <a:hlinkClick r:id="rId3"/>
              </a:rPr>
              <a:t>Haku sosiaalityön maisteriopintoihin — Kokkolan yliopistokeskus Chydenius</a:t>
            </a:r>
            <a:endParaRPr lang="fi-FI" dirty="0"/>
          </a:p>
          <a:p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5A8DE54-6115-F797-9A04-42216DBC7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E0D9521-BE67-4899-9D66-A6004EC8346E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9.11.2023</a:t>
            </a:fld>
            <a:endParaRPr lang="fi-FI" sz="60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B0E517A-9FFE-FA57-59AA-BDD701683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E548902-A2E1-4711-A467-290FB9FE5D63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fi-FI" sz="60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BE0D3F8-0DE2-9223-5455-DF7B879F9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/>
              <a:t>JYU Since 1863.</a:t>
            </a:r>
          </a:p>
        </p:txBody>
      </p:sp>
    </p:spTree>
    <p:extLst>
      <p:ext uri="{BB962C8B-B14F-4D97-AF65-F5344CB8AC3E}">
        <p14:creationId xmlns:p14="http://schemas.microsoft.com/office/powerpoint/2010/main" val="345500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ähikuva naisen käsistä kirjoittamassa ja käyttämällä kosketusalustaa kannettavassa tietokoneessa, jossa on muki">
            <a:extLst>
              <a:ext uri="{FF2B5EF4-FFF2-40B4-BE49-F238E27FC236}">
                <a16:creationId xmlns:a16="http://schemas.microsoft.com/office/drawing/2014/main" id="{809B86CA-5419-8B97-F1EB-7E8222F963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0665" y="10"/>
            <a:ext cx="6931336" cy="654049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310F38C-8020-D0FC-0E01-C3A572B8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465" y="317500"/>
            <a:ext cx="6321680" cy="1589105"/>
          </a:xfrm>
        </p:spPr>
        <p:txBody>
          <a:bodyPr anchor="ctr">
            <a:normAutofit/>
          </a:bodyPr>
          <a:lstStyle/>
          <a:p>
            <a:r>
              <a:rPr lang="fi-FI" dirty="0"/>
              <a:t>Maisteriopintojen opiskelijavalinta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4BB142-4366-F0D6-346D-4B388807A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6" y="1906605"/>
            <a:ext cx="5179940" cy="4398853"/>
          </a:xfrm>
        </p:spPr>
        <p:txBody>
          <a:bodyPr>
            <a:normAutofit/>
          </a:bodyPr>
          <a:lstStyle/>
          <a:p>
            <a:r>
              <a:rPr lang="fi-FI" dirty="0"/>
              <a:t>Kokkolan yliopistokeskuksen maisteriopintoihin kaksi väylää, hakuväylä maisterivaiheeseen ja tavoiteltava opinto-oikeus riippuu aikaisemmasta tutkinnostasi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Sosiaalityön kandidaatti- ja maisteriohjelma  (3 v + 2 v) ts. Avoimen väylä</a:t>
            </a:r>
            <a:br>
              <a:rPr lang="fi-FI" dirty="0"/>
            </a:br>
            <a:r>
              <a:rPr lang="fi-FI" dirty="0"/>
              <a:t>-taustatutkinto: opistoasteen tutkinto</a:t>
            </a:r>
            <a:br>
              <a:rPr lang="fi-FI" dirty="0"/>
            </a:br>
            <a:r>
              <a:rPr lang="fi-FI" dirty="0"/>
              <a:t>-aloituspaikkoja 5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Sosiaalityön maisteriohjelma (2 v)</a:t>
            </a:r>
            <a:br>
              <a:rPr lang="fi-FI" dirty="0"/>
            </a:br>
            <a:r>
              <a:rPr lang="fi-FI" dirty="0"/>
              <a:t> -taustatutkinto: alempi tai ylempi korkeakoulututkinto (amk, yliopisto)</a:t>
            </a:r>
            <a:br>
              <a:rPr lang="fi-FI" dirty="0"/>
            </a:br>
            <a:r>
              <a:rPr lang="fi-FI" dirty="0"/>
              <a:t>-aloituspaikkoja 35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u="sng" dirty="0"/>
              <a:t>Voit siis hakea vain toisessa väylässä</a:t>
            </a:r>
          </a:p>
          <a:p>
            <a:pPr marL="514350" indent="-514350">
              <a:buFont typeface="+mj-lt"/>
              <a:buAutoNum type="arabicPeriod"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DBC7C0E-0F72-2F39-31EA-1B7144CB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E0D9521-BE67-4899-9D66-A6004EC8346E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9.11.2023</a:t>
            </a:fld>
            <a:endParaRPr lang="fi-FI" sz="60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67E5BF-9699-1282-AC58-018D625B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E548902-A2E1-4711-A467-290FB9FE5D63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fi-FI" sz="60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9E96AA1-13D9-88BF-E4F6-CFEFB42C9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/>
              <a:t>JYU Since 1863.</a:t>
            </a:r>
          </a:p>
        </p:txBody>
      </p:sp>
    </p:spTree>
    <p:extLst>
      <p:ext uri="{BB962C8B-B14F-4D97-AF65-F5344CB8AC3E}">
        <p14:creationId xmlns:p14="http://schemas.microsoft.com/office/powerpoint/2010/main" val="4075694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64CE8C-0F43-C552-A073-1E342B24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Valintaperusteet ja pisteytys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879675-CD3C-D3A8-67DB-ED726C67AE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427536"/>
          </a:xfrm>
        </p:spPr>
        <p:txBody>
          <a:bodyPr/>
          <a:lstStyle/>
          <a:p>
            <a:r>
              <a:rPr lang="fi-FI" sz="2800" b="1"/>
              <a:t>Sosiaalityön kandidaatti- ja maisteriohjelma (3 v + 2 v)</a:t>
            </a:r>
            <a:br>
              <a:rPr lang="fi-FI"/>
            </a:br>
            <a:r>
              <a:rPr lang="fi-FI" sz="2000"/>
              <a:t>-sosiaalityön perusopintojen ka 1-5, aineopintojen ka 1-5, valintatehtävä 0-6, kandidaatin tutkielma 0-5, kieliopinnot 0-4</a:t>
            </a:r>
          </a:p>
          <a:p>
            <a:r>
              <a:rPr lang="fi-FI" sz="2800" b="1"/>
              <a:t>Sosiaalityön maisteriohjelma (2 v)</a:t>
            </a:r>
            <a:br>
              <a:rPr lang="fi-FI" sz="2800" b="1"/>
            </a:br>
            <a:r>
              <a:rPr lang="fi-FI" sz="2000"/>
              <a:t>-sosiaalityön aineopintojen keskiarvo x2, opinnäytetyö 0-5 + valintatehtävä 0-6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BDB7EEC-BCB1-EEE5-2819-0D5D62EB0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EC53D-0787-4619-B803-FB4E52B4C727}" type="datetime1">
              <a:rPr lang="fi-FI" smtClean="0"/>
              <a:t>9.11.2023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890C69D-2E20-EF03-4A9C-1F5B765D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32EFF1C-3087-5D08-2A91-9811C32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22</a:t>
            </a:fld>
            <a:endParaRPr lang="fi-FI"/>
          </a:p>
        </p:txBody>
      </p:sp>
      <p:pic>
        <p:nvPicPr>
          <p:cNvPr id="10" name="Picture Placeholder 9" descr="Cartoon checklist and pencil">
            <a:extLst>
              <a:ext uri="{FF2B5EF4-FFF2-40B4-BE49-F238E27FC236}">
                <a16:creationId xmlns:a16="http://schemas.microsoft.com/office/drawing/2014/main" id="{AB3D2009-39BE-36E5-1EB5-3A3DBAA19B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C474555F-F54E-9307-8ED2-68A89E1195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84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39B162-FC68-3CE6-7523-07139763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Hakijatilastoja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92B228-745B-D7C7-0046-2F42AC418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Hakijatilastoja vuodelta 2023</a:t>
            </a:r>
          </a:p>
          <a:p>
            <a:pPr marL="0" indent="0">
              <a:buNone/>
            </a:pPr>
            <a:r>
              <a:rPr lang="fi-FI" dirty="0"/>
              <a:t>	-maisterihaku 217, ensisijaisia hakijoita 107, valittuja 30</a:t>
            </a:r>
          </a:p>
          <a:p>
            <a:pPr marL="0" indent="0">
              <a:buNone/>
            </a:pPr>
            <a:r>
              <a:rPr lang="fi-FI" dirty="0"/>
              <a:t>	-</a:t>
            </a:r>
            <a:r>
              <a:rPr lang="fi-FI" dirty="0" err="1"/>
              <a:t>kandi+maisterihaku</a:t>
            </a:r>
            <a:r>
              <a:rPr lang="fi-FI" dirty="0"/>
              <a:t> 14, ensisijaisia 7, valittuja 4</a:t>
            </a:r>
          </a:p>
          <a:p>
            <a:r>
              <a:rPr lang="fi-FI" dirty="0"/>
              <a:t>Valtakunnalliset hakijatilastot: </a:t>
            </a:r>
            <a:r>
              <a:rPr lang="fi-FI" dirty="0">
                <a:hlinkClick r:id="rId2"/>
              </a:rPr>
              <a:t>Haku ja valinta (vipunen.fi)</a:t>
            </a:r>
            <a:endParaRPr lang="fi-FI" dirty="0"/>
          </a:p>
          <a:p>
            <a:r>
              <a:rPr lang="fi-FI" dirty="0"/>
              <a:t>Pisteraja vaihtelevat vuosittain</a:t>
            </a:r>
            <a:br>
              <a:rPr lang="fi-FI" dirty="0"/>
            </a:br>
            <a:r>
              <a:rPr lang="fi-FI" dirty="0"/>
              <a:t>-vuonna 2023: ka 4, yhteispisteet 17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0C8492A-F37F-082A-8086-FB11028D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9521-BE67-4899-9D66-A6004EC8346E}" type="datetime1">
              <a:rPr lang="fi-FI" smtClean="0"/>
              <a:t>9.11.2023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568AAD-10A5-CAC0-1562-35516A05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51E760-3F20-B35E-7072-105777C43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31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077668-A9DD-624A-EEE6-5DB7229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Opiskelumenetelmät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293AE9-2121-289C-EDAD-714F003299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endParaRPr lang="fi-FI" dirty="0">
              <a:solidFill>
                <a:srgbClr val="333333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fi-FI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opintojen aluksi suoritetaan aineopintojen Käytännöt II ja Kandiseminaari, jos niitä ei ole suorittanut aikaisemmin</a:t>
            </a:r>
          </a:p>
          <a:p>
            <a:r>
              <a:rPr lang="fi-FI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fi-FI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ähiopetusta (luennot, seminaarit, vierailijat, keskustelut)</a:t>
            </a:r>
          </a:p>
          <a:p>
            <a:r>
              <a:rPr lang="fi-FI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opiskelua verkon välityksellä (luentoja, ryhmätyöskentelyä)</a:t>
            </a:r>
            <a:endParaRPr lang="fi-FI" dirty="0">
              <a:solidFill>
                <a:srgbClr val="333333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fi-FI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itseopiskelua (esseet, oppimispäiväkirjat, maisterintutkielma)</a:t>
            </a:r>
          </a:p>
          <a:p>
            <a:r>
              <a:rPr lang="fi-FI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fi-FI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yössäoppimista (harjoittelut)</a:t>
            </a:r>
          </a:p>
          <a:p>
            <a:r>
              <a:rPr lang="fi-FI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fi-FI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pintojen lähijaksot toteutetaan perjantaisin ja lauantaisin ja ne edellyttävät läsnäoloa Kokkolassa</a:t>
            </a:r>
          </a:p>
          <a:p>
            <a:r>
              <a:rPr lang="fi-FI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lähiopetusviikonloppuja maisteriopintojen aikana on noin 10</a:t>
            </a:r>
          </a:p>
          <a:p>
            <a:r>
              <a:rPr lang="fi-FI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työssäoppimisjaksot voi tehdä omalla paikkakunnalla</a:t>
            </a:r>
          </a:p>
          <a:p>
            <a:endParaRPr lang="fi-FI" dirty="0">
              <a:solidFill>
                <a:srgbClr val="333333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2EFDB3-6A87-C4C0-4F04-17CF32A3A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9521-BE67-4899-9D66-A6004EC8346E}" type="datetime1">
              <a:rPr lang="fi-FI" smtClean="0"/>
              <a:t>9.11.2023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D21D8BE-63C4-19E5-51D5-BD5193331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A7ED00A-35CB-4A24-B68E-E3B4ED52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24</a:t>
            </a:fld>
            <a:endParaRPr lang="fi-FI"/>
          </a:p>
        </p:txBody>
      </p:sp>
      <p:pic>
        <p:nvPicPr>
          <p:cNvPr id="10" name="Kuvan paikkamerkki 9" descr="Avattu kirja ja sumennettu tausta">
            <a:extLst>
              <a:ext uri="{FF2B5EF4-FFF2-40B4-BE49-F238E27FC236}">
                <a16:creationId xmlns:a16="http://schemas.microsoft.com/office/drawing/2014/main" id="{CBC3C203-9249-E25B-3252-BD8E6C3769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439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top view of books with different cover colors">
            <a:extLst>
              <a:ext uri="{FF2B5EF4-FFF2-40B4-BE49-F238E27FC236}">
                <a16:creationId xmlns:a16="http://schemas.microsoft.com/office/drawing/2014/main" id="{23A1BCE8-86A6-C753-812B-D9678E04C8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138" y="84384"/>
            <a:ext cx="6463862" cy="6119565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5CFD68E-06F8-030E-1CF4-33C0C7A35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 anchor="ctr">
            <a:normAutofit/>
          </a:bodyPr>
          <a:lstStyle/>
          <a:p>
            <a:r>
              <a:rPr lang="fi-FI" dirty="0"/>
              <a:t>Opiskeluoikeus ja opintoaika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DD6F87-9447-7D18-0A7F-5DDF5E098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/>
          <a:p>
            <a:r>
              <a:rPr lang="fi-FI" dirty="0"/>
              <a:t>Avoimen väylän kautta valitut suorittavat ensin kandidaatin tutkintoon kuuluvat loput opinnot n. 1-2 vuotta</a:t>
            </a:r>
          </a:p>
          <a:p>
            <a:r>
              <a:rPr lang="fi-FI" dirty="0"/>
              <a:t>Maisteritutkinnon suoritusaika keskimäärin n. 2- 2,5 vuotta</a:t>
            </a:r>
          </a:p>
          <a:p>
            <a:r>
              <a:rPr lang="fi-FI" dirty="0"/>
              <a:t>Opintoaika maisterin tutkinnossa 4 vuotta</a:t>
            </a:r>
          </a:p>
          <a:p>
            <a:r>
              <a:rPr lang="fi-FI" dirty="0"/>
              <a:t>Valmistumisprosentti korkea, lähes kaikki valmistuvat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E41D2B-7278-44CF-5AA4-48BA8E3D9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E0D9521-BE67-4899-9D66-A6004EC8346E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9.11.2023</a:t>
            </a:fld>
            <a:endParaRPr lang="fi-FI" sz="60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A5DFBBD-C05B-3B0A-2368-ABCBFF1D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E548902-A2E1-4711-A467-290FB9FE5D63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fi-FI" sz="60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35DC3E5-DF79-7538-61BB-8ACC5EA2F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3537" y="6592626"/>
            <a:ext cx="3795217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/>
              <a:t>JYU Since 1863.</a:t>
            </a:r>
          </a:p>
        </p:txBody>
      </p:sp>
    </p:spTree>
    <p:extLst>
      <p:ext uri="{BB962C8B-B14F-4D97-AF65-F5344CB8AC3E}">
        <p14:creationId xmlns:p14="http://schemas.microsoft.com/office/powerpoint/2010/main" val="3456861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DDF8C4F-4C37-DB1D-7CBC-2EE3160A0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152" y="548955"/>
            <a:ext cx="6481317" cy="1080542"/>
          </a:xfrm>
        </p:spPr>
        <p:txBody>
          <a:bodyPr>
            <a:normAutofit/>
          </a:bodyPr>
          <a:lstStyle/>
          <a:p>
            <a:r>
              <a:rPr lang="en-US" dirty="0" err="1"/>
              <a:t>Opiskelijapalautetta</a:t>
            </a:r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4D6BF4-1991-2F41-6D55-709675AC3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i-FI" dirty="0"/>
              <a:t>”</a:t>
            </a:r>
            <a:r>
              <a:rPr lang="fi-FI" i="1" dirty="0"/>
              <a:t>Opinnoissa on ollut parasta Kokkolan lähipäivissä toteutunut vuorovaikutteisuus, aito tutustuminen upeisiin tuleviin kollegoihin ja opettajiin ympäri suomenmaan ja syvälliset, ammatillista kasvua tukevat keskustelut koulupäivien aikana ja sen ulkopuolella.”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092B31CD-D4C3-0403-E91C-C65090C276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674" y="-71998"/>
            <a:ext cx="4460326" cy="6669350"/>
          </a:xfrm>
          <a:noFill/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1783573-E741-195F-9E84-AE8CC2A8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453336"/>
            <a:ext cx="798984" cy="144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AE1A52A-7A45-4747-8826-46DCD6690801}" type="datetime1">
              <a:rPr lang="fi-FI" sz="300" smtClean="0"/>
              <a:pPr>
                <a:lnSpc>
                  <a:spcPct val="90000"/>
                </a:lnSpc>
                <a:spcAft>
                  <a:spcPts val="600"/>
                </a:spcAft>
              </a:pPr>
              <a:t>9.11.2023</a:t>
            </a:fld>
            <a:endParaRPr lang="fi-FI" sz="30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B80A481-3E1A-EF1A-807A-85DB6164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453336"/>
            <a:ext cx="4392488" cy="144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300"/>
              <a:t>JYU Since 1863.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1E1451D-BEB4-966F-BC0D-A32207A1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53336"/>
            <a:ext cx="431999" cy="1440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E548902-A2E1-4711-A467-290FB9FE5D63}" type="slidenum">
              <a:rPr lang="fi-FI" sz="300" smtClean="0"/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fi-FI" sz="300"/>
          </a:p>
        </p:txBody>
      </p:sp>
    </p:spTree>
    <p:extLst>
      <p:ext uri="{BB962C8B-B14F-4D97-AF65-F5344CB8AC3E}">
        <p14:creationId xmlns:p14="http://schemas.microsoft.com/office/powerpoint/2010/main" val="396679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933E12-3615-8013-CE58-9B858DE0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Lisätietoja, yhteystietoja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47FF2B-5025-1230-8050-10CCB74DF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>
                <a:hlinkClick r:id="rId2"/>
              </a:rPr>
              <a:t>Sosiaalityö avoimessa yliopistossa | Jyväskylän yliopisto (jyu.fi)</a:t>
            </a:r>
            <a:endParaRPr lang="fi-FI" dirty="0"/>
          </a:p>
          <a:p>
            <a:r>
              <a:rPr lang="fi-FI" dirty="0">
                <a:hlinkClick r:id="rId3"/>
              </a:rPr>
              <a:t>Sosiaalitieteet — Kokkolan yliopistokeskus Chydenius</a:t>
            </a:r>
            <a:endParaRPr lang="fi-FI" dirty="0"/>
          </a:p>
          <a:p>
            <a:r>
              <a:rPr lang="fi-FI" dirty="0"/>
              <a:t>Kyselyt, tiedustelut, ilmoittautumisneuvonta: </a:t>
            </a:r>
            <a:r>
              <a:rPr lang="fi-FI" dirty="0">
                <a:hlinkClick r:id="rId4"/>
              </a:rPr>
              <a:t>Palveluportaali - Jyväskylän yliopisto (jyu.fi)</a:t>
            </a:r>
            <a:br>
              <a:rPr lang="fi-FI" dirty="0"/>
            </a:br>
            <a:endParaRPr lang="fi-FI" dirty="0"/>
          </a:p>
          <a:p>
            <a:r>
              <a:rPr lang="fi-FI" dirty="0"/>
              <a:t>Opintoneuvonta ja ohjaus: </a:t>
            </a:r>
            <a:br>
              <a:rPr lang="fi-FI" dirty="0"/>
            </a:br>
            <a:r>
              <a:rPr lang="fi-FI" dirty="0"/>
              <a:t>Avoin yliopisto: </a:t>
            </a:r>
            <a:r>
              <a:rPr lang="fi-FI" dirty="0">
                <a:hlinkClick r:id="rId5"/>
              </a:rPr>
              <a:t>sanna.anttonen@jyu.fi</a:t>
            </a:r>
            <a:r>
              <a:rPr lang="fi-FI" dirty="0"/>
              <a:t> ja </a:t>
            </a:r>
            <a:r>
              <a:rPr lang="fi-FI" dirty="0">
                <a:hlinkClick r:id="rId6"/>
              </a:rPr>
              <a:t>riina.karkkainen@jyu.fi</a:t>
            </a:r>
            <a:endParaRPr lang="fi-FI" dirty="0"/>
          </a:p>
          <a:p>
            <a:r>
              <a:rPr lang="fi-FI" dirty="0"/>
              <a:t>Maisteriopinnot: </a:t>
            </a:r>
            <a:r>
              <a:rPr lang="fi-FI" dirty="0">
                <a:hlinkClick r:id="rId7"/>
              </a:rPr>
              <a:t>sanna.t.sarkila@jyu.fi</a:t>
            </a:r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9" name="Kuvan paikkamerkki 8" descr="Sumeat värikkäät valot">
            <a:extLst>
              <a:ext uri="{FF2B5EF4-FFF2-40B4-BE49-F238E27FC236}">
                <a16:creationId xmlns:a16="http://schemas.microsoft.com/office/drawing/2014/main" id="{67C30AEF-532B-4A28-3FC7-1E556CF45C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3776" y="94320"/>
            <a:ext cx="4460326" cy="6669360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30E310-744A-B577-8E7C-0185B7C8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9521-BE67-4899-9D66-A6004EC8346E}" type="datetime1">
              <a:rPr lang="fi-FI" smtClean="0"/>
              <a:t>9.11.2023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324443B-EC7A-7280-4AC3-D81C8673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CB5A985-7D7A-35CA-5C72-F475768EE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547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Nurmikenttä, jonka taustalla näkyy vuori auringonlaskun aikaan">
            <a:extLst>
              <a:ext uri="{FF2B5EF4-FFF2-40B4-BE49-F238E27FC236}">
                <a16:creationId xmlns:a16="http://schemas.microsoft.com/office/drawing/2014/main" id="{08302F40-CCB5-709E-073E-E8EA9827CD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66907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Date Placeholder 2">
            <a:extLst>
              <a:ext uri="{FF2B5EF4-FFF2-40B4-BE49-F238E27FC236}">
                <a16:creationId xmlns:a16="http://schemas.microsoft.com/office/drawing/2014/main" id="{7C2B539C-C75E-0544-DE9B-11E7D7E793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92ED2AF-B0EA-4920-9061-A550D71E1051}" type="datetime1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9.11.2023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1D907617-E2A4-5C62-5B6F-04C1C7B77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700" b="1" i="0" u="none" strike="noStrike" kern="1200" cap="all" spc="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FEE4CA2-46D9-4011-05D4-A266006E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3400"/>
              <a:t>			</a:t>
            </a:r>
            <a:br>
              <a:rPr lang="en-US" sz="3400"/>
            </a:br>
            <a:r>
              <a:rPr lang="en-US" sz="3400"/>
              <a:t>					</a:t>
            </a:r>
            <a:r>
              <a:rPr lang="en-US" sz="3400" b="1"/>
              <a:t>Kiitos!</a:t>
            </a:r>
            <a:br>
              <a:rPr lang="en-US" sz="3400"/>
            </a:br>
            <a:br>
              <a:rPr lang="en-US" sz="3400"/>
            </a:br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val="23635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FC153BB-2511-C3B8-D9B2-E735BF984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114" y="346633"/>
            <a:ext cx="9133704" cy="1019912"/>
          </a:xfrm>
        </p:spPr>
        <p:txBody>
          <a:bodyPr>
            <a:normAutofit fontScale="90000"/>
          </a:bodyPr>
          <a:lstStyle/>
          <a:p>
            <a:r>
              <a:rPr lang="fi-FI" dirty="0"/>
              <a:t>Sosiaalityön opetus ja tutkimus Kokkolan yliopistokeskus Chydeniuksessa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764C99C-5D53-A53D-7F22-CF6FDC8B0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877855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kattaa yliopiston kaikki perustehtävät: </a:t>
            </a:r>
          </a:p>
          <a:p>
            <a:pPr lvl="1"/>
            <a:r>
              <a:rPr lang="fi-FI" dirty="0"/>
              <a:t>Opetus</a:t>
            </a:r>
          </a:p>
          <a:p>
            <a:pPr lvl="1"/>
            <a:r>
              <a:rPr lang="fi-FI" dirty="0"/>
              <a:t>Tutkimus </a:t>
            </a:r>
          </a:p>
          <a:p>
            <a:pPr lvl="1"/>
            <a:r>
              <a:rPr lang="fi-FI" dirty="0"/>
              <a:t>Yhteiskunnallinen vuorovaikutus</a:t>
            </a:r>
          </a:p>
          <a:p>
            <a:pPr marL="457200" lvl="1" indent="0">
              <a:buNone/>
            </a:pPr>
            <a:r>
              <a:rPr lang="fi-FI" b="1" dirty="0"/>
              <a:t>Tutkimuksen painopisteinä</a:t>
            </a:r>
          </a:p>
          <a:p>
            <a:pPr lvl="1">
              <a:buFontTx/>
              <a:buChar char="-"/>
            </a:pPr>
            <a:r>
              <a:rPr lang="fi-FI" dirty="0"/>
              <a:t>E</a:t>
            </a:r>
            <a:r>
              <a:rPr lang="fi-FI" b="0" i="0" dirty="0">
                <a:solidFill>
                  <a:schemeClr val="accent2"/>
                </a:solidFill>
                <a:effectLst/>
                <a:cs typeface="Helvetica" panose="020B0604020202020204" pitchFamily="34" charset="0"/>
              </a:rPr>
              <a:t>kososiaalinen lähestymistapa: ihmisten hyvinvoinnin ja elinympäristön kokonaisvaltainen tarkastelu</a:t>
            </a:r>
          </a:p>
          <a:p>
            <a:pPr lvl="1">
              <a:buFontTx/>
              <a:buChar char="-"/>
            </a:pPr>
            <a:r>
              <a:rPr lang="fi-FI" dirty="0">
                <a:solidFill>
                  <a:schemeClr val="accent2"/>
                </a:solidFill>
                <a:cs typeface="Helvetica" panose="020B0604020202020204" pitchFamily="34" charset="0"/>
              </a:rPr>
              <a:t>Osallisuuden kriittinen tutkimus ja kehittäminen</a:t>
            </a:r>
          </a:p>
          <a:p>
            <a:pPr lvl="1">
              <a:buFontTx/>
              <a:buChar char="-"/>
            </a:pPr>
            <a:r>
              <a:rPr lang="fi-FI" b="0" i="0" dirty="0">
                <a:solidFill>
                  <a:schemeClr val="accent2"/>
                </a:solidFill>
                <a:effectLst/>
                <a:cs typeface="Helvetica" panose="020B0604020202020204" pitchFamily="34" charset="0"/>
              </a:rPr>
              <a:t>Maahanmuuttajaväestön palveluita koskeva tutkimus</a:t>
            </a:r>
          </a:p>
          <a:p>
            <a:pPr lvl="1">
              <a:buFontTx/>
              <a:buChar char="-"/>
            </a:pPr>
            <a:r>
              <a:rPr lang="fi-FI" b="0" i="0" dirty="0">
                <a:solidFill>
                  <a:schemeClr val="accent2"/>
                </a:solidFill>
                <a:effectLst/>
                <a:cs typeface="Helvetica" panose="020B0604020202020204" pitchFamily="34" charset="0"/>
              </a:rPr>
              <a:t>Sitoutuminen alueelliseen näkökulmaan ja vahva kansainvälisyys. </a:t>
            </a:r>
          </a:p>
          <a:p>
            <a:pPr marL="457200" lvl="1" indent="0">
              <a:buNone/>
            </a:pPr>
            <a:br>
              <a:rPr lang="fi-FI" dirty="0">
                <a:solidFill>
                  <a:schemeClr val="accent2"/>
                </a:solidFill>
                <a:cs typeface="Helvetica" panose="020B0604020202020204" pitchFamily="34" charset="0"/>
              </a:rPr>
            </a:br>
            <a:r>
              <a:rPr lang="fi-FI" dirty="0"/>
              <a:t>Tällä hetkellä 19 henkilön tiimi, josta 5 kansainvälistä tutkijaa</a:t>
            </a:r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15D2483-D47C-BFDD-1C64-85CB3051D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8185-C1A2-487C-A0C3-9665F07A9B42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1064E47-BC1A-D257-6128-72E051B17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/>
              <a:t>KOKKOLAN YLIOPISTOKESKUS CHYDENIUS</a:t>
            </a:r>
            <a:endParaRPr lang="fi-FI" b="1"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BB6397C-7B18-FD08-39A4-1535A8D0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038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22E298B-465F-82CA-A82B-D8D88402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91" y="796290"/>
            <a:ext cx="6481317" cy="1080542"/>
          </a:xfrm>
        </p:spPr>
        <p:txBody>
          <a:bodyPr>
            <a:normAutofit fontScale="90000"/>
          </a:bodyPr>
          <a:lstStyle/>
          <a:p>
            <a:r>
              <a:rPr lang="fi-FI" sz="2800" dirty="0"/>
              <a:t>Maakuntien vahva tuki ja kiinnostus: sopimus hyvinvointialueiden alueiden kanssa sosiaalityön opetuksesta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D67224E-E71E-C386-B65B-B32531C1D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2132732"/>
            <a:ext cx="6769348" cy="4392612"/>
          </a:xfrm>
        </p:spPr>
        <p:txBody>
          <a:bodyPr>
            <a:noAutofit/>
          </a:bodyPr>
          <a:lstStyle/>
          <a:p>
            <a:r>
              <a:rPr lang="fi-FI" sz="1600" dirty="0"/>
              <a:t>Toiminta alkoi vuonna 2002 alueen kuntien aloitteesta ja taloudellisella tuella, toiveena saada alueelle koulutettua sosiaalityöntekijöitä</a:t>
            </a:r>
          </a:p>
          <a:p>
            <a:r>
              <a:rPr lang="fi-FI" sz="1600" dirty="0"/>
              <a:t>Sopimuksessa 2022 – 2027 mukana: Keski-Pohjanmaan hyvinvointialue, Pohjanmaan hyvinvointialue, Pohjois-Pohjanmaan hyvinvointialue, lisäksi </a:t>
            </a:r>
            <a:r>
              <a:rPr lang="fi-FI" sz="1600" dirty="0" err="1"/>
              <a:t>Centria</a:t>
            </a:r>
            <a:r>
              <a:rPr lang="fi-FI" sz="1600" dirty="0"/>
              <a:t> Ammattikorkeakoulu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1563F"/>
              </a:buClr>
              <a:buSzTx/>
              <a:buFont typeface="Arial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t>JYU/KYC sitoutuu järjestämään alueella sosiaalityön maisteritutkintoon johtavaa koulutusta sekä edistämään yliopistollista tutkimus- ja kehittämistoimintaa yhteistyössä sopijaosapuolten kanssa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1563F"/>
              </a:buClr>
              <a:buSzTx/>
              <a:buFont typeface="Arial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t>Sosiaalityön opetusta järjestetään avoimessa yliopistossa ja maisteriopinnoissa työn ohessa opiskeltavina aikuisopintoina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1563F"/>
              </a:buClr>
              <a:buSzTx/>
              <a:buFont typeface="Arial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t>Yhteistyötä ohjaa alueellinen ohjausryhmä, jossa kaikki sopijatahot mukana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1563F"/>
              </a:buClr>
              <a:buSzTx/>
              <a:buFont typeface="Arial"/>
              <a:buChar char="•"/>
              <a:tabLst/>
              <a:defRPr/>
            </a:pPr>
            <a:r>
              <a:rPr lang="fi-FI" sz="1600" dirty="0">
                <a:solidFill>
                  <a:srgbClr val="002957"/>
                </a:solidFill>
              </a:rPr>
              <a:t>TAVOITE LÖYTÄÄ ALUEELTA VIELÄ ENEMMÄN OPISKELIJOITA!</a:t>
            </a:r>
            <a:endParaRPr lang="fi-FI" sz="1600" dirty="0"/>
          </a:p>
        </p:txBody>
      </p:sp>
      <p:pic>
        <p:nvPicPr>
          <p:cNvPr id="11" name="Kuvan paikkamerkki 10" descr="Kuva, joka sisältää kohteen pyörä, ajoneuvo, piha-, polkupyörä&#10;&#10;Kuvaus luotu automaattisesti">
            <a:extLst>
              <a:ext uri="{FF2B5EF4-FFF2-40B4-BE49-F238E27FC236}">
                <a16:creationId xmlns:a16="http://schemas.microsoft.com/office/drawing/2014/main" id="{8A032F29-EAEA-272B-6FB2-E1E26E1174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D38C28F-D0FC-40DB-74E0-68FC9B9E8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8185-C1A2-487C-A0C3-9665F07A9B42}" type="datetime1">
              <a:rPr lang="fi-FI" smtClean="0"/>
              <a:t>9.11.2023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D17101F-8C34-24F5-47A8-B29C16A8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/>
              <a:t>KOKKOLAN YLIOPISTOKESKUS CHYDENIUS</a:t>
            </a:r>
            <a:endParaRPr lang="fi-FI" b="1"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F6B7C44-5B19-3CB4-C20B-2067B32F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62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5363BB96-7058-4271-9814-A25C8914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431" y="405212"/>
            <a:ext cx="6481317" cy="1080542"/>
          </a:xfrm>
        </p:spPr>
        <p:txBody>
          <a:bodyPr>
            <a:noAutofit/>
          </a:bodyPr>
          <a:lstStyle/>
          <a:p>
            <a:r>
              <a:rPr lang="fi-FI" sz="2800" dirty="0"/>
              <a:t>Sosiaalityön opetus Kokkolan yliopistokeskus Chydeniuksessa (</a:t>
            </a:r>
            <a:r>
              <a:rPr lang="fi-FI" sz="2800" dirty="0" err="1"/>
              <a:t>JYU:n</a:t>
            </a:r>
            <a:r>
              <a:rPr lang="fi-FI" sz="2800" dirty="0"/>
              <a:t> opetussuunnitelma)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3DC8E4F-2CF6-43B5-8A3D-E908B1AF3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fi-FI" sz="2800" dirty="0"/>
              <a:t>Sosiaalityön </a:t>
            </a:r>
            <a:r>
              <a:rPr lang="fi-FI" sz="2800" u="sng" dirty="0"/>
              <a:t>perus- ja aineopinnot </a:t>
            </a:r>
            <a:r>
              <a:rPr lang="fi-FI" sz="2800" dirty="0"/>
              <a:t>Jyväskylän</a:t>
            </a:r>
            <a:r>
              <a:rPr lang="fi-FI" sz="2800" u="sng" dirty="0"/>
              <a:t> </a:t>
            </a:r>
            <a:r>
              <a:rPr lang="fi-FI" sz="2800" dirty="0"/>
              <a:t>avoimen yliopiston opintoina, lähiopinnot Kokkolassa</a:t>
            </a:r>
          </a:p>
          <a:p>
            <a:pPr>
              <a:buFontTx/>
              <a:buChar char="-"/>
            </a:pPr>
            <a:r>
              <a:rPr lang="fi-FI" sz="2800" dirty="0"/>
              <a:t>Sosiaalityön </a:t>
            </a:r>
            <a:r>
              <a:rPr lang="fi-FI" sz="2800" u="sng" dirty="0"/>
              <a:t>maisteriopinnot</a:t>
            </a:r>
            <a:r>
              <a:rPr lang="fi-FI" sz="2800" dirty="0"/>
              <a:t>, Kokkolan yliopistokeskus Chydeniuksen sosiaalitieteiden yksikössä</a:t>
            </a:r>
          </a:p>
          <a:p>
            <a:pPr>
              <a:buFontTx/>
              <a:buChar char="-"/>
            </a:pPr>
            <a:r>
              <a:rPr lang="fi-FI" sz="2800" dirty="0"/>
              <a:t>valtakunnallisesti ainoa aikuiskoulutusmallilla toimiva pysyvä maisteriohjelma, 40 opiskelijaa/vuosi (2024 </a:t>
            </a:r>
            <a:r>
              <a:rPr lang="fi-FI" sz="2800" dirty="0" err="1"/>
              <a:t>alk</a:t>
            </a:r>
            <a:r>
              <a:rPr lang="fi-FI" sz="2800" dirty="0"/>
              <a:t>)</a:t>
            </a:r>
          </a:p>
          <a:p>
            <a:pPr>
              <a:buFontTx/>
              <a:buChar char="-"/>
            </a:pPr>
            <a:r>
              <a:rPr lang="fi-FI" sz="2800" u="sng" dirty="0"/>
              <a:t>Tohtoriopinnot </a:t>
            </a:r>
            <a:r>
              <a:rPr lang="fi-FI" sz="2800" dirty="0"/>
              <a:t>osana JYU:n humanistis-yhteiskuntatieteellisen tiedekunnan tarjontaa, 15 opiskelijaa tällä hetkellä</a:t>
            </a:r>
          </a:p>
        </p:txBody>
      </p:sp>
      <p:pic>
        <p:nvPicPr>
          <p:cNvPr id="11" name="Kuvan paikkamerkki 10" descr="Kuva, joka sisältää kohteen piha-, puu, kasvi, Hirsisilta&#10;&#10;Kuvaus luotu automaattisesti">
            <a:extLst>
              <a:ext uri="{FF2B5EF4-FFF2-40B4-BE49-F238E27FC236}">
                <a16:creationId xmlns:a16="http://schemas.microsoft.com/office/drawing/2014/main" id="{9F6864D5-8879-F68D-AC9D-4F0515311B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74A4E0F-0D95-40D6-9528-7AA73FD08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8D66E-D4C1-438C-8B85-C19A0838289F}" type="datetime1"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9.11.2023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FB57471-7CEB-4F12-8B4F-1F97F6E9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KOKKOLAN YLIOPISTOKESKUS CHYDENIUS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6BA2E0A-80E8-472E-ADAB-70194016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276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D2098F2-E02A-183F-31D2-D3B779A2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589466C-1DCA-55F7-FE99-314E0CC4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Sosiaalialan yhteinen tietopohja – Sosiaalityön perusopintojen merkitys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BEF2DD8-3FE1-7DAE-9C93-5E62D3E12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/>
              <a:t>Sosionomitutkinto on itsessään hieno ja arvostettu tutkinto</a:t>
            </a:r>
          </a:p>
          <a:p>
            <a:r>
              <a:rPr lang="fi-FI" dirty="0"/>
              <a:t>Molemmilla ammateilla on selkeästi oma tehtävänsä, molemmista on pulaa</a:t>
            </a:r>
          </a:p>
          <a:p>
            <a:r>
              <a:rPr lang="fi-FI" dirty="0"/>
              <a:t>Yhteinen tietopohja sosiaalialalla? </a:t>
            </a:r>
          </a:p>
          <a:p>
            <a:r>
              <a:rPr lang="fi-FI" dirty="0"/>
              <a:t>Sosiaalityö on tieteenala, ammatti (</a:t>
            </a:r>
            <a:r>
              <a:rPr lang="fi-FI" dirty="0" err="1"/>
              <a:t>professio</a:t>
            </a:r>
            <a:r>
              <a:rPr lang="fi-FI" dirty="0"/>
              <a:t>), mutta myös kansainvälinen ’liike’, laajempi ajattelutapa, ideologia</a:t>
            </a:r>
          </a:p>
          <a:p>
            <a:r>
              <a:rPr lang="fi-FI" dirty="0"/>
              <a:t>Sosiaalityön opintoihin sisältyy tutkimuksen tekemisen ja tutkimuksellisen ajattelun tuominen työotteeseen, kriittinen tieteellinen ajattelu   </a:t>
            </a:r>
          </a:p>
          <a:p>
            <a:r>
              <a:rPr lang="fi-FI" dirty="0"/>
              <a:t>Sosiaalityö on keskeisin tieteenala, joka tuottaa sosiaalialalle tutkittua tietoa (vrt. lääketiede ja terveydenhuoltoala)</a:t>
            </a:r>
          </a:p>
          <a:p>
            <a:pPr marL="0" indent="0">
              <a:buNone/>
            </a:pPr>
            <a:r>
              <a:rPr lang="fi-FI" b="1" dirty="0">
                <a:solidFill>
                  <a:srgbClr val="FF0000"/>
                </a:solidFill>
              </a:rPr>
              <a:t>&gt; </a:t>
            </a:r>
            <a:r>
              <a:rPr lang="fi-FI" dirty="0"/>
              <a:t>Koska sosionomit toimivat sosiaalialalla, on hyvä perehtyä sosiaalialan yhteiseen tiedeperustaan </a:t>
            </a:r>
            <a:r>
              <a:rPr lang="fi-FI" b="1" dirty="0"/>
              <a:t>opiskelemalla avoimessa yliopistossa sosiaalityön perusopintoja vapaavalinnaisina opintoina sosionomiopinnoissa</a:t>
            </a: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C74F49-E9DC-EA55-3DB1-18336F752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9.11.2023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0090AF2-5936-733B-89AE-6C17BCC91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/>
              <a:t>KOKKOLAN YLIOPISTOKESKUS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508392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95F70-6AD2-4EEC-869C-176D96DB2CE3}" type="datetime1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9.11.2023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700" b="1" i="0" u="none" strike="noStrike" kern="1200" cap="all" spc="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24150" y="2447349"/>
            <a:ext cx="5414790" cy="3717610"/>
          </a:xfrm>
        </p:spPr>
        <p:txBody>
          <a:bodyPr/>
          <a:lstStyle/>
          <a:p>
            <a:r>
              <a:rPr lang="fi-FI" dirty="0"/>
              <a:t>Sosiaalityö (avoin yo)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88805" y="4018122"/>
            <a:ext cx="4319587" cy="576064"/>
          </a:xfrm>
        </p:spPr>
        <p:txBody>
          <a:bodyPr/>
          <a:lstStyle/>
          <a:p>
            <a:r>
              <a:rPr lang="en-US" sz="2000" dirty="0">
                <a:ea typeface="Lato"/>
                <a:cs typeface="Lato"/>
              </a:rPr>
              <a:t>Maarit Engman &amp; Heli Niemi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C09C3FE-569C-9469-1E9A-6D980F20EE20}"/>
              </a:ext>
            </a:extLst>
          </p:cNvPr>
          <p:cNvSpPr txBox="1"/>
          <p:nvPr/>
        </p:nvSpPr>
        <p:spPr>
          <a:xfrm>
            <a:off x="6982691" y="2346036"/>
            <a:ext cx="472988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dVisiCarriageReturn_MSFontServ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5" y="405212"/>
            <a:ext cx="6481317" cy="1080542"/>
          </a:xfrm>
        </p:spPr>
        <p:txBody>
          <a:bodyPr anchor="t">
            <a:normAutofit fontScale="90000"/>
          </a:bodyPr>
          <a:lstStyle/>
          <a:p>
            <a:r>
              <a:rPr lang="en-US" dirty="0" err="1"/>
              <a:t>Miksi</a:t>
            </a:r>
            <a:r>
              <a:rPr lang="en-US" dirty="0"/>
              <a:t> </a:t>
            </a:r>
            <a:r>
              <a:rPr lang="en-US" dirty="0" err="1"/>
              <a:t>sosiaalityötä</a:t>
            </a:r>
            <a:r>
              <a:rPr lang="en-US" dirty="0"/>
              <a:t> </a:t>
            </a:r>
            <a:r>
              <a:rPr lang="en-US" dirty="0" err="1"/>
              <a:t>opiskelemaan</a:t>
            </a:r>
            <a:r>
              <a:rPr lang="en-US" dirty="0"/>
              <a:t>?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 anchor="t">
            <a:normAutofit fontScale="70000" lnSpcReduction="20000"/>
          </a:bodyPr>
          <a:lstStyle/>
          <a:p>
            <a:r>
              <a:rPr lang="fi-FI" dirty="0"/>
              <a:t>”Sosiaalityön opiskelu sopii sinulle, joka olet kiinnostunut auttamistyöstä, hyvinvoinnin edistämisestä ja yhteiskunnallisten rakenteiden toiminnasta.” </a:t>
            </a:r>
            <a:r>
              <a:rPr lang="fi-FI" dirty="0">
                <a:hlinkClick r:id="rId3"/>
              </a:rPr>
              <a:t>Sosiaalityö — Avoin yliopisto — Jyväskylän yliopiston opinto-opas (jyu.fi)</a:t>
            </a:r>
            <a:endParaRPr lang="fi-FI">
              <a:hlinkClick r:id="rId3"/>
            </a:endParaRPr>
          </a:p>
          <a:p>
            <a:r>
              <a:rPr lang="fi-FI" dirty="0"/>
              <a:t>Sosiaalityöllä pyritään ehkäisemään sosiaalisia ongelmia, eriarvoisuutta ja huono-osaisuutta. Sosiaalityö on  myös yhteiskunnallista vaikuttamista rakenteellisen sosiaalityön keinoin. </a:t>
            </a:r>
            <a:endParaRPr lang="en-US"/>
          </a:p>
          <a:p>
            <a:r>
              <a:rPr lang="fi-FI" dirty="0"/>
              <a:t>Sosiaalityö on kokonaisvaltaista ihmisten hyvinvoinnin lisäämiseen pyrkivää muutostyötä.</a:t>
            </a:r>
            <a:endParaRPr lang="en-US"/>
          </a:p>
          <a:p>
            <a:pPr marL="0" indent="0">
              <a:buNone/>
            </a:pPr>
            <a:endParaRPr lang="fi-FI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F29A535-5D2D-15B3-62CE-34C5ACF56F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9019" r="34135" b="1"/>
          <a:stretch/>
        </p:blipFill>
        <p:spPr>
          <a:xfrm>
            <a:off x="7731674" y="10"/>
            <a:ext cx="4460326" cy="6669350"/>
          </a:xfr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1424" y="6453336"/>
            <a:ext cx="798984" cy="144463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FD95394-4A7F-4750-A6B9-9097DFBF5798}" type="datetime1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9.11.2023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03512" y="6453336"/>
            <a:ext cx="4392488" cy="144463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700" b="1" i="0" u="none" strike="noStrike" kern="1200" cap="all" spc="50" normalizeH="0" baseline="0" noProof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9425" y="6453336"/>
            <a:ext cx="431999" cy="144016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700" b="1" i="0" u="none" strike="noStrike" kern="1200" cap="all" spc="50" normalizeH="0" baseline="0" noProof="0" dirty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6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EA3EBF-17AC-A4EC-B6B0-907D1D4F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040" y="405210"/>
            <a:ext cx="10369103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Sosiaalityön opintojen 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45B52F-E203-EBE1-289E-F764516CD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 anchor="t">
            <a:normAutofit fontScale="92500"/>
          </a:bodyPr>
          <a:lstStyle/>
          <a:p>
            <a:r>
              <a:rPr lang="fi-FI" sz="1700" dirty="0"/>
              <a:t>Suurin osa JYU avoimen sosiaalityön opiskelijoista tähtää sosiaalityöntekijän pätevyyteen: </a:t>
            </a:r>
          </a:p>
          <a:p>
            <a:pPr marL="541020" lvl="1" indent="-271145"/>
            <a:r>
              <a:rPr lang="fi-FI" sz="1700" dirty="0"/>
              <a:t>ensin avoimessa perus- ja aineopinnot, jonka jälkeen maisteriopintoihin haku (avoimen väylä/ensimmäinen korkeakoulututkinto tai maisteriohjelma/toista tutkintoa suorittaville)</a:t>
            </a:r>
          </a:p>
          <a:p>
            <a:pPr>
              <a:buFont typeface="Wingdings"/>
            </a:pPr>
            <a:r>
              <a:rPr lang="fi-FI" sz="1700" dirty="0"/>
              <a:t>Suurella osalla taustalla sosionomi-tutkinto </a:t>
            </a:r>
          </a:p>
          <a:p>
            <a:r>
              <a:rPr lang="fi-FI" sz="1700" dirty="0"/>
              <a:t>Myös alan vaihtajia paljon vaihtelevalla koulutuspohjalla</a:t>
            </a:r>
          </a:p>
          <a:p>
            <a:r>
              <a:rPr lang="fi-FI" sz="1700" dirty="0"/>
              <a:t>Monet opiskelevat työn ohella</a:t>
            </a:r>
          </a:p>
          <a:p>
            <a:pPr marL="0" indent="0">
              <a:buNone/>
            </a:pPr>
            <a:endParaRPr lang="fi-FI" sz="1700" b="1" dirty="0"/>
          </a:p>
          <a:p>
            <a:pPr marL="0" indent="0">
              <a:buNone/>
            </a:pPr>
            <a:r>
              <a:rPr lang="fi-FI" sz="1700" b="1" dirty="0"/>
              <a:t>Mikä on sinun tavoitteesi sosiaalityön opintojen suhteen?</a:t>
            </a:r>
            <a:r>
              <a:rPr lang="fi-FI" sz="1700" dirty="0"/>
              <a:t> </a:t>
            </a:r>
          </a:p>
        </p:txBody>
      </p:sp>
      <p:pic>
        <p:nvPicPr>
          <p:cNvPr id="6" name="Sisällön paikkamerkki 5" descr="Valkoinen kukat blossoming vihreä tausta">
            <a:extLst>
              <a:ext uri="{FF2B5EF4-FFF2-40B4-BE49-F238E27FC236}">
                <a16:creationId xmlns:a16="http://schemas.microsoft.com/office/drawing/2014/main" id="{55F0BEF7-FEED-D5F9-94B7-4C17693C3B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44" y="1773238"/>
            <a:ext cx="4348687" cy="4392612"/>
          </a:xfrm>
          <a:noFill/>
        </p:spPr>
      </p:pic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C96352FB-0994-B03D-EFF4-F4CF0B836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0131F2E-DC71-4048-9C3D-E0D1A7B75486}" type="datetime1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9.11.2023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0DFA5848-5EFC-0F5E-9D5B-68C9214BB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700" b="1" i="0" u="none" strike="noStrike" kern="1200" cap="all" spc="50" normalizeH="0" baseline="0" noProof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700" b="1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0ADD3F8-2012-190D-E491-87FE0D4E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 fontScale="6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428599"/>
      </p:ext>
    </p:extLst>
  </p:cSld>
  <p:clrMapOvr>
    <a:masterClrMapping/>
  </p:clrMapOvr>
</p:sld>
</file>

<file path=ppt/theme/theme1.xml><?xml version="1.0" encoding="utf-8"?>
<a:theme xmlns:a="http://schemas.openxmlformats.org/drawingml/2006/main" name="ChydeniusENG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Custom 2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hydeniusENG" id="{ED3987CA-5BB5-4A8D-B736-1259E4F18A79}" vid="{5B64E777-3AB0-4083-A2BB-2A71176F895D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44FAC83D8AB02439DF39B2685DE53F0" ma:contentTypeVersion="15" ma:contentTypeDescription="Luo uusi asiakirja." ma:contentTypeScope="" ma:versionID="e84ed67fdc6952141f87363fa2ce20ec">
  <xsd:schema xmlns:xsd="http://www.w3.org/2001/XMLSchema" xmlns:xs="http://www.w3.org/2001/XMLSchema" xmlns:p="http://schemas.microsoft.com/office/2006/metadata/properties" xmlns:ns3="fea012fa-dae3-47a6-8bf5-57edf8c1ff84" xmlns:ns4="ea9e11af-363c-43b7-8606-97a07f798e17" targetNamespace="http://schemas.microsoft.com/office/2006/metadata/properties" ma:root="true" ma:fieldsID="0b8f33085945fad1198b8a1bc54d30a6" ns3:_="" ns4:_="">
    <xsd:import namespace="fea012fa-dae3-47a6-8bf5-57edf8c1ff84"/>
    <xsd:import namespace="ea9e11af-363c-43b7-8606-97a07f798e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LengthInSecond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a012fa-dae3-47a6-8bf5-57edf8c1ff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9e11af-363c-43b7-8606-97a07f798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a9e11af-363c-43b7-8606-97a07f798e17" xsi:nil="true"/>
  </documentManagement>
</p:properties>
</file>

<file path=customXml/itemProps1.xml><?xml version="1.0" encoding="utf-8"?>
<ds:datastoreItem xmlns:ds="http://schemas.openxmlformats.org/officeDocument/2006/customXml" ds:itemID="{F24D1AE3-0879-4875-BA30-9A244719C4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a012fa-dae3-47a6-8bf5-57edf8c1ff84"/>
    <ds:schemaRef ds:uri="ea9e11af-363c-43b7-8606-97a07f798e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0A2064-AEE8-4246-BA63-7EBE6CB90A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ADC1B-08E9-4211-927F-3E6C8C7839D5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ea9e11af-363c-43b7-8606-97a07f798e17"/>
    <ds:schemaRef ds:uri="fea012fa-dae3-47a6-8bf5-57edf8c1ff8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ChydeniusENG</Template>
  <TotalTime>25705</TotalTime>
  <Words>1799</Words>
  <Application>Microsoft Office PowerPoint</Application>
  <PresentationFormat>Widescreen</PresentationFormat>
  <Paragraphs>281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Aleo</vt:lpstr>
      <vt:lpstr>-apple-system</vt:lpstr>
      <vt:lpstr>Arial</vt:lpstr>
      <vt:lpstr>Calibri</vt:lpstr>
      <vt:lpstr>Helvetica</vt:lpstr>
      <vt:lpstr>Lato</vt:lpstr>
      <vt:lpstr>Palatino Linotype</vt:lpstr>
      <vt:lpstr>Wingdings</vt:lpstr>
      <vt:lpstr>WordVisiCarriageReturn_MSFontService</vt:lpstr>
      <vt:lpstr>ChydeniusENG</vt:lpstr>
      <vt:lpstr>JYU sisältö pohjat</vt:lpstr>
      <vt:lpstr>1_JYU sisältö pohjat</vt:lpstr>
      <vt:lpstr>Kokkolan yliopistokeskus Chydenius    </vt:lpstr>
      <vt:lpstr>Infotilaisuus sosiaalityön opinnoista yhteistyöalueille 9.11.2023 klo 18-19</vt:lpstr>
      <vt:lpstr>Sosiaalityön opetus ja tutkimus Kokkolan yliopistokeskus Chydeniuksessa</vt:lpstr>
      <vt:lpstr>Maakuntien vahva tuki ja kiinnostus: sopimus hyvinvointialueiden alueiden kanssa sosiaalityön opetuksesta </vt:lpstr>
      <vt:lpstr>Sosiaalityön opetus Kokkolan yliopistokeskus Chydeniuksessa (JYU:n opetussuunnitelma) </vt:lpstr>
      <vt:lpstr>Sosiaalialan yhteinen tietopohja – Sosiaalityön perusopintojen merkitys </vt:lpstr>
      <vt:lpstr>Sosiaalityö (avoin yo)   </vt:lpstr>
      <vt:lpstr>Miksi sosiaalityötä opiskelemaan? </vt:lpstr>
      <vt:lpstr>Sosiaalityön opintojen tavoitteet</vt:lpstr>
      <vt:lpstr>Sosiaalityön perusopintojen  (25 op) opintojaksot</vt:lpstr>
      <vt:lpstr>Sosiaalityön aineopintojen  (40 op) opintojaksot </vt:lpstr>
      <vt:lpstr>Opintojaksojen suoritustavat</vt:lpstr>
      <vt:lpstr>Käytössä olevat järjestelmät ja ohjelmat</vt:lpstr>
      <vt:lpstr>Hyväksiluvut</vt:lpstr>
      <vt:lpstr>Perusopintojen hyväksiluvut/sosionomi   </vt:lpstr>
      <vt:lpstr>Aineopintojen hyväksiluvut/sosionomi  </vt:lpstr>
      <vt:lpstr>Tervetuloa opiskelemaan sosiaalityötä!</vt:lpstr>
      <vt:lpstr>Sosiaalityön opettajat (avoin yo)</vt:lpstr>
      <vt:lpstr>Sosiaalityön opettajat  </vt:lpstr>
      <vt:lpstr>Sosiaalityön maisteriopinnot Kokkolan ylipistokeskuksessa</vt:lpstr>
      <vt:lpstr>Maisteriopintojen opiskelijavalinta</vt:lpstr>
      <vt:lpstr>Valintaperusteet ja pisteytys</vt:lpstr>
      <vt:lpstr>Hakijatilastoja</vt:lpstr>
      <vt:lpstr>Opiskelumenetelmät</vt:lpstr>
      <vt:lpstr>Opiskeluoikeus ja opintoaika</vt:lpstr>
      <vt:lpstr>Opiskelijapalautetta</vt:lpstr>
      <vt:lpstr>Lisätietoja, yhteystietoja</vt:lpstr>
      <vt:lpstr>         Kiitos!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Elina Vaara-Sjöblom</dc:creator>
  <cp:lastModifiedBy>Sanna Tuulikki Särkilä</cp:lastModifiedBy>
  <cp:revision>117</cp:revision>
  <cp:lastPrinted>2018-06-12T11:30:40Z</cp:lastPrinted>
  <dcterms:created xsi:type="dcterms:W3CDTF">2017-10-12T08:28:16Z</dcterms:created>
  <dcterms:modified xsi:type="dcterms:W3CDTF">2023-11-09T15:35:28Z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0x010100844FAC83D8AB02439DF39B2685DE53F0</vt:lpwstr>
  </property>
</Properties>
</file>